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Lst>
  <p:sldSz cy="5143500" cx="9144000"/>
  <p:notesSz cx="6858000" cy="9144000"/>
  <p:embeddedFontLst>
    <p:embeddedFont>
      <p:font typeface="Inter SemiBold"/>
      <p:regular r:id="rId154"/>
      <p:bold r:id="rId155"/>
      <p:italic r:id="rId156"/>
      <p:boldItalic r:id="rId157"/>
    </p:embeddedFont>
    <p:embeddedFont>
      <p:font typeface="Inter Light"/>
      <p:regular r:id="rId158"/>
      <p:bold r:id="rId159"/>
      <p:italic r:id="rId160"/>
      <p:boldItalic r:id="rId161"/>
    </p:embeddedFont>
    <p:embeddedFont>
      <p:font typeface="Inter"/>
      <p:regular r:id="rId162"/>
      <p:bold r:id="rId163"/>
      <p:italic r:id="rId164"/>
      <p:boldItalic r:id="rId165"/>
    </p:embeddedFont>
    <p:embeddedFont>
      <p:font typeface="Inter ExtraBold"/>
      <p:bold r:id="rId166"/>
      <p:boldItalic r:id="rId167"/>
    </p:embeddedFont>
    <p:embeddedFont>
      <p:font typeface="Roboto Mono"/>
      <p:regular r:id="rId168"/>
      <p:bold r:id="rId169"/>
      <p:italic r:id="rId170"/>
      <p:bold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171" Type="http://schemas.openxmlformats.org/officeDocument/2006/relationships/font" Target="fonts/RobotoMono-boldItalic.fntdata"/><Relationship Id="rId68" Type="http://schemas.openxmlformats.org/officeDocument/2006/relationships/slide" Target="slides/slide63.xml"/><Relationship Id="rId170" Type="http://schemas.openxmlformats.org/officeDocument/2006/relationships/font" Target="fonts/RobotoMono-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Inter-boldItalic.fntdata"/><Relationship Id="rId69" Type="http://schemas.openxmlformats.org/officeDocument/2006/relationships/slide" Target="slides/slide64.xml"/><Relationship Id="rId164" Type="http://schemas.openxmlformats.org/officeDocument/2006/relationships/font" Target="fonts/Inter-italic.fntdata"/><Relationship Id="rId163" Type="http://schemas.openxmlformats.org/officeDocument/2006/relationships/font" Target="fonts/Inter-bold.fntdata"/><Relationship Id="rId162" Type="http://schemas.openxmlformats.org/officeDocument/2006/relationships/font" Target="fonts/Inter-regular.fntdata"/><Relationship Id="rId169" Type="http://schemas.openxmlformats.org/officeDocument/2006/relationships/font" Target="fonts/RobotoMono-bold.fntdata"/><Relationship Id="rId168" Type="http://schemas.openxmlformats.org/officeDocument/2006/relationships/font" Target="fonts/RobotoMono-regular.fntdata"/><Relationship Id="rId167" Type="http://schemas.openxmlformats.org/officeDocument/2006/relationships/font" Target="fonts/InterExtraBold-boldItalic.fntdata"/><Relationship Id="rId166" Type="http://schemas.openxmlformats.org/officeDocument/2006/relationships/font" Target="fonts/InterExtraBold-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InterLight-boldItalic.fntdata"/><Relationship Id="rId54" Type="http://schemas.openxmlformats.org/officeDocument/2006/relationships/slide" Target="slides/slide49.xml"/><Relationship Id="rId160" Type="http://schemas.openxmlformats.org/officeDocument/2006/relationships/font" Target="fonts/InterLight-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InterLight-bold.fntdata"/><Relationship Id="rId59" Type="http://schemas.openxmlformats.org/officeDocument/2006/relationships/slide" Target="slides/slide54.xml"/><Relationship Id="rId154" Type="http://schemas.openxmlformats.org/officeDocument/2006/relationships/font" Target="fonts/InterSemiBold-regular.fntdata"/><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InterLight-regular.fntdata"/><Relationship Id="rId157" Type="http://schemas.openxmlformats.org/officeDocument/2006/relationships/font" Target="fonts/InterSemiBold-boldItalic.fntdata"/><Relationship Id="rId156" Type="http://schemas.openxmlformats.org/officeDocument/2006/relationships/font" Target="fonts/InterSemiBold-italic.fntdata"/><Relationship Id="rId155" Type="http://schemas.openxmlformats.org/officeDocument/2006/relationships/font" Target="fonts/Inter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240e066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240e06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240e0661d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2240e0661d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a4ca2df3c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a4ca2df3c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a4ca2df3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a4ca2df3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a4ca2df3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a4ca2df3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a4ca2df3c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a4ca2df3c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a4ca2df3c4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a4ca2df3c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a4ca2df3c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a4ca2df3c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a4ca2df3c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a4ca2df3c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a4ca2df3c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a4ca2df3c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a4ca2df3c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a4ca2df3c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a4ca2df3c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a4ca2df3c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4bc6660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4bc6660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a4ca2df3c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a4ca2df3c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a4ca2df3c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a4ca2df3c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a4ca2df3c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a4ca2df3c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a4ca2df3c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a4ca2df3c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a4ca2df3c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a4ca2df3c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a4ca2df3c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a4ca2df3c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a4ca2df3c4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a4ca2df3c4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a4ca2df3c4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a4ca2df3c4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a4ca2df3c4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a4ca2df3c4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a4ca2df3c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a4ca2df3c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a4bc66600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4bc66600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a4ca2df3c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a4ca2df3c4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a4ca2df3c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a4ca2df3c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a4ca2df3c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a4ca2df3c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a4ca2df3c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a4ca2df3c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a4ca2df3c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a4ca2df3c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a4ca2df3c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2a4ca2df3c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22cb646c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22cb646c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22cb646ce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322cb646c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22cb646c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22cb646c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22cb646c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22cb646c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4bc66600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4bc66600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22cb646ce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22cb646ce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22cb646c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22cb646c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22cb646ce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322cb646ce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22cb646ce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22cb646ce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22cb646ce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22cb646ce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22cb646ce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322cb646ce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22cb646ce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22cb646ce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22cb646ce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322cb646ce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22cb646ce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322cb646ce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22cb646ce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22cb646ce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4bc6660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a4bc6660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322cb646ce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322cb646ce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22cb646ce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22cb646ce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22cb646ce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322cb646ce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22cb646ce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22cb646ce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322cb646ce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322cb646ce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22cb646ce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22cb646ce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322cb646ce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322cb646c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322cb646ce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322cb646ce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322cb646ce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322cb646ce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4bc66600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4bc66600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4bc66600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4bc66600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4bc66600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a4bc66600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a4bc66600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a4bc66600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4bc66600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4bc66600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240e0661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2240e0661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a4bc66600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a4bc66600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4bc66600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4bc66600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4bc66600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4bc66600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a4bc66600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a4bc66600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4bc66600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a4bc66600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4bc66600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a4bc66600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4bc66600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4bc66600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a4bc66600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a4bc66600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4bc66600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4bc66600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4bc66600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4bc66600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240e0661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2240e0661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a4bc66600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a4bc66600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a4bc66600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a4bc66600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4bc66600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a4bc66600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a4bc6660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a4bc66600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a4bc66600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a4bc66600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4bc66600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a4bc66600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4bc66600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4bc66600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a4bc66600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a4bc66600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a4bc66600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a4bc66600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a4bc66600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a4bc66600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240e0661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2240e0661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4bc66600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4bc66600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a4bc66600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a4bc66600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4bc66600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4bc66600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a4d85976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a4d85976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a4bc66600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a4bc66600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a4bc66600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a4bc66600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a4bc66600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a4bc66600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4bc66600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4bc66600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a4bc66600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a4bc66600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a4bc66600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a4bc66600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2240e0661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2240e0661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a4bc66600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a4bc66600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a4bc66600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a4bc66600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a4bc66600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a4bc66600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a4bc66600a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a4bc66600a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a4bc66600a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a4bc66600a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a4bc66600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a4bc66600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a4bc66600a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a4bc66600a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a4bc66600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a4bc66600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4bc66600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4bc66600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a4bc66600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a4bc66600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240e0661d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240e0661d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4bc66600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a4bc66600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a4bc66600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a4bc66600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4bc66600a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a4bc66600a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4bc66600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a4bc66600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a4bc66600a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a4bc66600a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a4bc66600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a4bc66600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a4ca2df3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a4ca2df3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a4ca2df3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a4ca2df3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a4ca2df3c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a4ca2df3c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a4ca2df3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a4ca2df3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240e0661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240e0661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a4ca2df3c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a4ca2df3c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a4ca2df3c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a4ca2df3c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a4ca2df3c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a4ca2df3c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a4ca2df3c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a4ca2df3c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a4ca2df3c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a4ca2df3c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a4ca2df3c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a4ca2df3c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a4ca2df3c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a4ca2df3c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a4ca2df3c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a4ca2df3c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a4ca2df3c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a4ca2df3c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a4ca2df3c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a4ca2df3c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240e0661d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2240e0661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a4ca2df3c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a4ca2df3c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a4ca2df3c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a4ca2df3c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a4ca2df3c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a4ca2df3c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a4ca2df3c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a4ca2df3c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a4ca2df3c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a4ca2df3c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a4ca2df3c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a4ca2df3c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a4ca2df3c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a4ca2df3c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a4ca2df3c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a4ca2df3c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a4ca2df3c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a4ca2df3c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a4ca2df3c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a4ca2df3c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2240e0661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2240e0661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a4ca2df3c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a4ca2df3c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a4ca2df3c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a4ca2df3c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a4ca2df3c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a4ca2df3c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a4ca2df3c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a4ca2df3c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a4ca2df3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a4ca2df3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a4ca2df3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a4ca2df3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a4ca2df3c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a4ca2df3c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a4ca2df3c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a4ca2df3c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a4ca2df3c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a4ca2df3c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a4ca2df3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a4ca2df3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0.xml"/><Relationship Id="rId3" Type="http://schemas.openxmlformats.org/officeDocument/2006/relationships/image" Target="../media/image1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2.xml"/><Relationship Id="rId3" Type="http://schemas.openxmlformats.org/officeDocument/2006/relationships/image" Target="../media/image138.png"/><Relationship Id="rId4" Type="http://schemas.openxmlformats.org/officeDocument/2006/relationships/image" Target="../media/image1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3.xml"/><Relationship Id="rId3" Type="http://schemas.openxmlformats.org/officeDocument/2006/relationships/image" Target="../media/image1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4.xml"/><Relationship Id="rId3" Type="http://schemas.openxmlformats.org/officeDocument/2006/relationships/image" Target="../media/image1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5.xml"/><Relationship Id="rId3" Type="http://schemas.openxmlformats.org/officeDocument/2006/relationships/image" Target="../media/image1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6.xml"/><Relationship Id="rId3" Type="http://schemas.openxmlformats.org/officeDocument/2006/relationships/image" Target="../media/image169.png"/><Relationship Id="rId4" Type="http://schemas.openxmlformats.org/officeDocument/2006/relationships/image" Target="../media/image17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7.xml"/><Relationship Id="rId3" Type="http://schemas.openxmlformats.org/officeDocument/2006/relationships/image" Target="../media/image140.png"/><Relationship Id="rId4" Type="http://schemas.openxmlformats.org/officeDocument/2006/relationships/image" Target="../media/image1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8.xml"/><Relationship Id="rId3" Type="http://schemas.openxmlformats.org/officeDocument/2006/relationships/image" Target="../media/image139.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1.xml"/><Relationship Id="rId3" Type="http://schemas.openxmlformats.org/officeDocument/2006/relationships/image" Target="../media/image1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2.xml"/><Relationship Id="rId3" Type="http://schemas.openxmlformats.org/officeDocument/2006/relationships/image" Target="../media/image1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3.xml"/><Relationship Id="rId3"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4.xml"/><Relationship Id="rId3" Type="http://schemas.openxmlformats.org/officeDocument/2006/relationships/image" Target="../media/image17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5.xml"/><Relationship Id="rId3" Type="http://schemas.openxmlformats.org/officeDocument/2006/relationships/image" Target="../media/image15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6.xml"/><Relationship Id="rId3" Type="http://schemas.openxmlformats.org/officeDocument/2006/relationships/image" Target="../media/image1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7.xml"/><Relationship Id="rId3" Type="http://schemas.openxmlformats.org/officeDocument/2006/relationships/image" Target="../media/image144.png"/><Relationship Id="rId4" Type="http://schemas.openxmlformats.org/officeDocument/2006/relationships/image" Target="../media/image1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8.xml"/><Relationship Id="rId3" Type="http://schemas.openxmlformats.org/officeDocument/2006/relationships/image" Target="../media/image148.png"/><Relationship Id="rId4" Type="http://schemas.openxmlformats.org/officeDocument/2006/relationships/image" Target="../media/image1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9.xml"/><Relationship Id="rId3" Type="http://schemas.openxmlformats.org/officeDocument/2006/relationships/image" Target="../media/image151.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0.xml"/><Relationship Id="rId3" Type="http://schemas.openxmlformats.org/officeDocument/2006/relationships/image" Target="../media/image152.png"/><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1.xml"/><Relationship Id="rId3" Type="http://schemas.openxmlformats.org/officeDocument/2006/relationships/image" Target="../media/image156.png"/><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2.xml"/><Relationship Id="rId3" Type="http://schemas.openxmlformats.org/officeDocument/2006/relationships/image" Target="../media/image158.png"/><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3.xml"/><Relationship Id="rId3" Type="http://schemas.openxmlformats.org/officeDocument/2006/relationships/image" Target="../media/image189.png"/><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5.xml"/><Relationship Id="rId3" Type="http://schemas.openxmlformats.org/officeDocument/2006/relationships/image" Target="../media/image160.png"/><Relationship Id="rId4" Type="http://schemas.openxmlformats.org/officeDocument/2006/relationships/image" Target="../media/image1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6.xml"/><Relationship Id="rId3" Type="http://schemas.openxmlformats.org/officeDocument/2006/relationships/image" Target="../media/image1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7.xml"/><Relationship Id="rId3" Type="http://schemas.openxmlformats.org/officeDocument/2006/relationships/image" Target="../media/image163.png"/><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8.xml"/><Relationship Id="rId3" Type="http://schemas.openxmlformats.org/officeDocument/2006/relationships/image" Target="../media/image164.png"/><Relationship Id="rId4" Type="http://schemas.openxmlformats.org/officeDocument/2006/relationships/image" Target="../media/image17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9.xml"/><Relationship Id="rId3" Type="http://schemas.openxmlformats.org/officeDocument/2006/relationships/image" Target="../media/image173.png"/><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0.xml"/><Relationship Id="rId3" Type="http://schemas.openxmlformats.org/officeDocument/2006/relationships/image" Target="../media/image166.png"/><Relationship Id="rId4" Type="http://schemas.openxmlformats.org/officeDocument/2006/relationships/image" Target="../media/image1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1.xml"/><Relationship Id="rId3" Type="http://schemas.openxmlformats.org/officeDocument/2006/relationships/image" Target="../media/image1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2.xml"/><Relationship Id="rId3" Type="http://schemas.openxmlformats.org/officeDocument/2006/relationships/image" Target="../media/image188.png"/><Relationship Id="rId4" Type="http://schemas.openxmlformats.org/officeDocument/2006/relationships/image" Target="../media/image176.png"/><Relationship Id="rId5" Type="http://schemas.openxmlformats.org/officeDocument/2006/relationships/image" Target="../media/image17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3.xml"/><Relationship Id="rId3" Type="http://schemas.openxmlformats.org/officeDocument/2006/relationships/image" Target="../media/image1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4.xml"/><Relationship Id="rId3" Type="http://schemas.openxmlformats.org/officeDocument/2006/relationships/image" Target="../media/image203.png"/><Relationship Id="rId4" Type="http://schemas.openxmlformats.org/officeDocument/2006/relationships/image" Target="../media/image17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6.xml"/><Relationship Id="rId3" Type="http://schemas.openxmlformats.org/officeDocument/2006/relationships/image" Target="../media/image180.png"/><Relationship Id="rId4" Type="http://schemas.openxmlformats.org/officeDocument/2006/relationships/image" Target="../media/image1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7.xml"/><Relationship Id="rId3" Type="http://schemas.openxmlformats.org/officeDocument/2006/relationships/image" Target="../media/image18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8.xml"/><Relationship Id="rId3" Type="http://schemas.openxmlformats.org/officeDocument/2006/relationships/image" Target="../media/image184.png"/><Relationship Id="rId4" Type="http://schemas.openxmlformats.org/officeDocument/2006/relationships/image" Target="../media/image18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9.xml"/><Relationship Id="rId3" Type="http://schemas.openxmlformats.org/officeDocument/2006/relationships/image" Target="../media/image182.png"/><Relationship Id="rId4" Type="http://schemas.openxmlformats.org/officeDocument/2006/relationships/image" Target="../media/image18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0.xml"/><Relationship Id="rId3" Type="http://schemas.openxmlformats.org/officeDocument/2006/relationships/image" Target="../media/image192.png"/><Relationship Id="rId4" Type="http://schemas.openxmlformats.org/officeDocument/2006/relationships/image" Target="../media/image197.png"/><Relationship Id="rId5" Type="http://schemas.openxmlformats.org/officeDocument/2006/relationships/image" Target="../media/image199.png"/><Relationship Id="rId6" Type="http://schemas.openxmlformats.org/officeDocument/2006/relationships/image" Target="../media/image18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1.xml"/><Relationship Id="rId3" Type="http://schemas.openxmlformats.org/officeDocument/2006/relationships/image" Target="../media/image200.png"/><Relationship Id="rId4" Type="http://schemas.openxmlformats.org/officeDocument/2006/relationships/image" Target="../media/image19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2.xml"/><Relationship Id="rId3" Type="http://schemas.openxmlformats.org/officeDocument/2006/relationships/image" Target="../media/image1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3.xml"/><Relationship Id="rId3" Type="http://schemas.openxmlformats.org/officeDocument/2006/relationships/image" Target="../media/image195.png"/><Relationship Id="rId4" Type="http://schemas.openxmlformats.org/officeDocument/2006/relationships/image" Target="../media/image19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4.xml"/><Relationship Id="rId3" Type="http://schemas.openxmlformats.org/officeDocument/2006/relationships/image" Target="../media/image19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5.xml"/><Relationship Id="rId3" Type="http://schemas.openxmlformats.org/officeDocument/2006/relationships/image" Target="../media/image196.png"/><Relationship Id="rId4" Type="http://schemas.openxmlformats.org/officeDocument/2006/relationships/image" Target="../media/image2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6.xml"/><Relationship Id="rId3" Type="http://schemas.openxmlformats.org/officeDocument/2006/relationships/image" Target="../media/image202.png"/><Relationship Id="rId4" Type="http://schemas.openxmlformats.org/officeDocument/2006/relationships/image" Target="../media/image19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7.xml"/><Relationship Id="rId3" Type="http://schemas.openxmlformats.org/officeDocument/2006/relationships/image" Target="../media/image204.png"/><Relationship Id="rId4" Type="http://schemas.openxmlformats.org/officeDocument/2006/relationships/image" Target="../media/image20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4.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 Id="rId3"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 Id="rId3" Type="http://schemas.openxmlformats.org/officeDocument/2006/relationships/image" Target="../media/image68.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10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96.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76.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 Id="rId3"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3.xml"/><Relationship Id="rId3" Type="http://schemas.openxmlformats.org/officeDocument/2006/relationships/image" Target="../media/image90.pn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92.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5.xml"/><Relationship Id="rId3"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7.xml"/><Relationship Id="rId3" Type="http://schemas.openxmlformats.org/officeDocument/2006/relationships/image" Target="../media/image104.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image" Target="../media/image97.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0.xml"/><Relationship Id="rId3" Type="http://schemas.openxmlformats.org/officeDocument/2006/relationships/image" Target="../media/image110.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1.xml"/><Relationship Id="rId3" Type="http://schemas.openxmlformats.org/officeDocument/2006/relationships/image" Target="../media/image121.png"/><Relationship Id="rId4" Type="http://schemas.openxmlformats.org/officeDocument/2006/relationships/image" Target="../media/image101.png"/><Relationship Id="rId5" Type="http://schemas.openxmlformats.org/officeDocument/2006/relationships/image" Target="../media/image1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2.xml"/><Relationship Id="rId3" Type="http://schemas.openxmlformats.org/officeDocument/2006/relationships/image" Target="../media/image100.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3.xml"/><Relationship Id="rId3" Type="http://schemas.openxmlformats.org/officeDocument/2006/relationships/image" Target="../media/image103.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4.xml"/><Relationship Id="rId3" Type="http://schemas.openxmlformats.org/officeDocument/2006/relationships/image" Target="../media/image106.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5.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7.xml"/><Relationship Id="rId3" Type="http://schemas.openxmlformats.org/officeDocument/2006/relationships/image" Target="../media/image111.pn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8.xml"/><Relationship Id="rId3" Type="http://schemas.openxmlformats.org/officeDocument/2006/relationships/image" Target="../media/image116.png"/><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9.xml"/><Relationship Id="rId3" Type="http://schemas.openxmlformats.org/officeDocument/2006/relationships/image" Target="../media/image120.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0.xml"/><Relationship Id="rId3" Type="http://schemas.openxmlformats.org/officeDocument/2006/relationships/image" Target="../media/image124.png"/><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 Id="rId3" Type="http://schemas.openxmlformats.org/officeDocument/2006/relationships/image" Target="../media/image1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2.xml"/><Relationship Id="rId3" Type="http://schemas.openxmlformats.org/officeDocument/2006/relationships/image" Target="../media/image1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5.xml"/><Relationship Id="rId3"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6.xml"/><Relationship Id="rId3"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7.xml"/><Relationship Id="rId3" Type="http://schemas.openxmlformats.org/officeDocument/2006/relationships/image" Target="../media/image12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8.xml"/><Relationship Id="rId3" Type="http://schemas.openxmlformats.org/officeDocument/2006/relationships/image" Target="../media/image131.png"/><Relationship Id="rId4" Type="http://schemas.openxmlformats.org/officeDocument/2006/relationships/image" Target="../media/image1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9.xml"/><Relationship Id="rId3"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342500"/>
            <a:ext cx="4345800" cy="19764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lang="en" sz="3000">
                <a:solidFill>
                  <a:srgbClr val="00FFFF"/>
                </a:solidFill>
                <a:highlight>
                  <a:schemeClr val="dk1"/>
                </a:highlight>
                <a:latin typeface="Arial"/>
                <a:ea typeface="Arial"/>
                <a:cs typeface="Arial"/>
                <a:sym typeface="Arial"/>
              </a:rPr>
              <a:t>Visualization with Matplotlib</a:t>
            </a:r>
            <a:endParaRPr sz="3000">
              <a:solidFill>
                <a:srgbClr val="00FFFF"/>
              </a:solidFill>
              <a:highlight>
                <a:schemeClr val="dk1"/>
              </a:highlight>
            </a:endParaRPr>
          </a:p>
        </p:txBody>
      </p:sp>
      <p:sp>
        <p:nvSpPr>
          <p:cNvPr id="340" name="Google Shape;340;p41"/>
          <p:cNvSpPr txBox="1"/>
          <p:nvPr>
            <p:ph idx="2" type="title"/>
          </p:nvPr>
        </p:nvSpPr>
        <p:spPr>
          <a:xfrm>
            <a:off x="420875" y="3318788"/>
            <a:ext cx="4151100" cy="12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FFFF"/>
                </a:solidFill>
              </a:rPr>
              <a:t>By Muhammad Umair Baig </a:t>
            </a:r>
            <a:br>
              <a:rPr lang="en">
                <a:solidFill>
                  <a:srgbClr val="00FFFF"/>
                </a:solidFill>
              </a:rPr>
            </a:br>
            <a:r>
              <a:rPr lang="en">
                <a:solidFill>
                  <a:srgbClr val="00FFFF"/>
                </a:solidFill>
              </a:rPr>
              <a:t>Data &amp; AI Trainer</a:t>
            </a:r>
            <a:endParaRPr>
              <a:solidFill>
                <a:srgbClr val="00FFFF"/>
              </a:solidFill>
            </a:endParaRPr>
          </a:p>
          <a:p>
            <a:pPr indent="0" lvl="0" marL="0" rtl="0" algn="l">
              <a:spcBef>
                <a:spcPts val="0"/>
              </a:spcBef>
              <a:spcAft>
                <a:spcPts val="0"/>
              </a:spcAft>
              <a:buNone/>
            </a:pPr>
            <a:r>
              <a:t/>
            </a:r>
            <a:endParaRPr>
              <a:solidFill>
                <a:srgbClr val="00FFFF"/>
              </a:solidFill>
            </a:endParaRPr>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9" name="Shape 409"/>
        <p:cNvGrpSpPr/>
        <p:nvPr/>
      </p:nvGrpSpPr>
      <p:grpSpPr>
        <a:xfrm>
          <a:off x="0" y="0"/>
          <a:ext cx="0" cy="0"/>
          <a:chOff x="0" y="0"/>
          <a:chExt cx="0" cy="0"/>
        </a:xfrm>
      </p:grpSpPr>
      <p:sp>
        <p:nvSpPr>
          <p:cNvPr id="410" name="Google Shape;410;p50"/>
          <p:cNvSpPr txBox="1"/>
          <p:nvPr/>
        </p:nvSpPr>
        <p:spPr>
          <a:xfrm>
            <a:off x="401825" y="91850"/>
            <a:ext cx="661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Plotting from a Script</a:t>
            </a:r>
            <a:endParaRPr b="1" sz="2000">
              <a:solidFill>
                <a:schemeClr val="dk2"/>
              </a:solidFill>
              <a:latin typeface="Inter"/>
              <a:ea typeface="Inter"/>
              <a:cs typeface="Inter"/>
              <a:sym typeface="Inter"/>
            </a:endParaRPr>
          </a:p>
        </p:txBody>
      </p:sp>
      <p:sp>
        <p:nvSpPr>
          <p:cNvPr id="411" name="Google Shape;411;p50"/>
          <p:cNvSpPr txBox="1"/>
          <p:nvPr/>
        </p:nvSpPr>
        <p:spPr>
          <a:xfrm>
            <a:off x="654425" y="608500"/>
            <a:ext cx="6613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Purpose of </a:t>
            </a:r>
            <a:r>
              <a:rPr b="1" lang="en">
                <a:solidFill>
                  <a:srgbClr val="188038"/>
                </a:solidFill>
                <a:latin typeface="Roboto Mono"/>
                <a:ea typeface="Roboto Mono"/>
                <a:cs typeface="Roboto Mono"/>
                <a:sym typeface="Roboto Mono"/>
              </a:rPr>
              <a:t>plt.show</a:t>
            </a:r>
            <a:r>
              <a:rPr b="1" lang="en"/>
              <a:t>:</a:t>
            </a:r>
            <a:endParaRPr sz="1500">
              <a:solidFill>
                <a:schemeClr val="dk2"/>
              </a:solidFill>
              <a:latin typeface="Inter"/>
              <a:ea typeface="Inter"/>
              <a:cs typeface="Inter"/>
              <a:sym typeface="Inter"/>
            </a:endParaRPr>
          </a:p>
        </p:txBody>
      </p:sp>
      <p:sp>
        <p:nvSpPr>
          <p:cNvPr id="412" name="Google Shape;412;p50"/>
          <p:cNvSpPr txBox="1"/>
          <p:nvPr/>
        </p:nvSpPr>
        <p:spPr>
          <a:xfrm>
            <a:off x="941450" y="1125150"/>
            <a:ext cx="6613200" cy="400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b="1" lang="en">
                <a:solidFill>
                  <a:schemeClr val="dk2"/>
                </a:solidFill>
                <a:latin typeface="Inter"/>
                <a:ea typeface="Inter"/>
                <a:cs typeface="Inter"/>
                <a:sym typeface="Inter"/>
              </a:rPr>
              <a:t>Starts an event loop to display active figures in interactive windows.</a:t>
            </a:r>
            <a:endParaRPr b="1">
              <a:solidFill>
                <a:schemeClr val="dk2"/>
              </a:solidFill>
              <a:latin typeface="Inter"/>
              <a:ea typeface="Inter"/>
              <a:cs typeface="Inter"/>
              <a:sym typeface="Inter"/>
            </a:endParaRPr>
          </a:p>
        </p:txBody>
      </p:sp>
      <p:sp>
        <p:nvSpPr>
          <p:cNvPr id="413" name="Google Shape;413;p50"/>
          <p:cNvSpPr txBox="1"/>
          <p:nvPr/>
        </p:nvSpPr>
        <p:spPr>
          <a:xfrm>
            <a:off x="654425" y="1836975"/>
            <a:ext cx="6613200" cy="2793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SzPts val="1500"/>
              <a:buFont typeface="Inter"/>
              <a:buChar char="●"/>
            </a:pPr>
            <a:r>
              <a:rPr b="1" lang="en" sz="1500">
                <a:latin typeface="Inter"/>
                <a:ea typeface="Inter"/>
                <a:cs typeface="Inter"/>
                <a:sym typeface="Inter"/>
              </a:rPr>
              <a:t>Example Script (myplot.py):</a:t>
            </a:r>
            <a:endParaRPr b="1" sz="1500">
              <a:latin typeface="Inter"/>
              <a:ea typeface="Inter"/>
              <a:cs typeface="Inter"/>
              <a:sym typeface="Inter"/>
            </a:endParaRPr>
          </a:p>
          <a:p>
            <a:pPr indent="0" lvl="0" marL="0" rtl="0" algn="l">
              <a:lnSpc>
                <a:spcPct val="115000"/>
              </a:lnSpc>
              <a:spcBef>
                <a:spcPts val="1200"/>
              </a:spcBef>
              <a:spcAft>
                <a:spcPts val="0"/>
              </a:spcAft>
              <a:buNone/>
            </a:pPr>
            <a:r>
              <a:rPr b="1" lang="en" sz="1100"/>
              <a:t>              </a:t>
            </a:r>
            <a:r>
              <a:rPr b="1" lang="en" sz="1300">
                <a:latin typeface="Inter"/>
                <a:ea typeface="Inter"/>
                <a:cs typeface="Inter"/>
                <a:sym typeface="Inter"/>
              </a:rPr>
              <a:t>import matplotlib.pyplot as plt</a:t>
            </a:r>
            <a:endParaRPr b="1" sz="1300">
              <a:latin typeface="Inter"/>
              <a:ea typeface="Inter"/>
              <a:cs typeface="Inter"/>
              <a:sym typeface="Inter"/>
            </a:endParaRPr>
          </a:p>
          <a:p>
            <a:pPr indent="0" lvl="0" marL="0" rtl="0" algn="l">
              <a:lnSpc>
                <a:spcPct val="115000"/>
              </a:lnSpc>
              <a:spcBef>
                <a:spcPts val="1200"/>
              </a:spcBef>
              <a:spcAft>
                <a:spcPts val="0"/>
              </a:spcAft>
              <a:buNone/>
            </a:pPr>
            <a:r>
              <a:rPr b="1" lang="en" sz="1300">
                <a:latin typeface="Inter"/>
                <a:ea typeface="Inter"/>
                <a:cs typeface="Inter"/>
                <a:sym typeface="Inter"/>
              </a:rPr>
              <a:t>              import numpy as np</a:t>
            </a:r>
            <a:endParaRPr b="1" sz="1300">
              <a:latin typeface="Inter"/>
              <a:ea typeface="Inter"/>
              <a:cs typeface="Inter"/>
              <a:sym typeface="Inter"/>
            </a:endParaRPr>
          </a:p>
          <a:p>
            <a:pPr indent="0" lvl="0" marL="0" rtl="0" algn="l">
              <a:lnSpc>
                <a:spcPct val="115000"/>
              </a:lnSpc>
              <a:spcBef>
                <a:spcPts val="1200"/>
              </a:spcBef>
              <a:spcAft>
                <a:spcPts val="0"/>
              </a:spcAft>
              <a:buNone/>
            </a:pPr>
            <a:r>
              <a:rPr b="1" lang="en">
                <a:latin typeface="Inter"/>
                <a:ea typeface="Inter"/>
                <a:cs typeface="Inter"/>
                <a:sym typeface="Inter"/>
              </a:rPr>
              <a:t>             x = np.linspace(0, 10, 100) </a:t>
            </a:r>
            <a:endParaRPr b="1">
              <a:latin typeface="Inter"/>
              <a:ea typeface="Inter"/>
              <a:cs typeface="Inter"/>
              <a:sym typeface="Inter"/>
            </a:endParaRPr>
          </a:p>
          <a:p>
            <a:pPr indent="0" lvl="0" marL="0" rtl="0" algn="l">
              <a:lnSpc>
                <a:spcPct val="115000"/>
              </a:lnSpc>
              <a:spcBef>
                <a:spcPts val="1200"/>
              </a:spcBef>
              <a:spcAft>
                <a:spcPts val="0"/>
              </a:spcAft>
              <a:buNone/>
            </a:pPr>
            <a:r>
              <a:rPr b="1" lang="en" sz="1100"/>
              <a:t>              </a:t>
            </a:r>
            <a:r>
              <a:rPr b="1" lang="en">
                <a:latin typeface="Inter"/>
                <a:ea typeface="Inter"/>
                <a:cs typeface="Inter"/>
                <a:sym typeface="Inter"/>
              </a:rPr>
              <a:t>plt.plot(x, np.sin(x))</a:t>
            </a:r>
            <a:endParaRPr b="1">
              <a:latin typeface="Inter"/>
              <a:ea typeface="Inter"/>
              <a:cs typeface="Inter"/>
              <a:sym typeface="Inter"/>
            </a:endParaRPr>
          </a:p>
          <a:p>
            <a:pPr indent="0" lvl="0" marL="0" rtl="0" algn="l">
              <a:lnSpc>
                <a:spcPct val="115000"/>
              </a:lnSpc>
              <a:spcBef>
                <a:spcPts val="1200"/>
              </a:spcBef>
              <a:spcAft>
                <a:spcPts val="0"/>
              </a:spcAft>
              <a:buNone/>
            </a:pPr>
            <a:r>
              <a:rPr b="1" lang="en">
                <a:latin typeface="Inter"/>
                <a:ea typeface="Inter"/>
                <a:cs typeface="Inter"/>
                <a:sym typeface="Inter"/>
              </a:rPr>
              <a:t>             plt.plot(x, np.cos(x))</a:t>
            </a:r>
            <a:endParaRPr b="1">
              <a:latin typeface="Inter"/>
              <a:ea typeface="Inter"/>
              <a:cs typeface="Inter"/>
              <a:sym typeface="Inter"/>
            </a:endParaRPr>
          </a:p>
          <a:p>
            <a:pPr indent="0" lvl="0" marL="0" rtl="0" algn="l">
              <a:lnSpc>
                <a:spcPct val="115000"/>
              </a:lnSpc>
              <a:spcBef>
                <a:spcPts val="1200"/>
              </a:spcBef>
              <a:spcAft>
                <a:spcPts val="1200"/>
              </a:spcAft>
              <a:buNone/>
            </a:pPr>
            <a:r>
              <a:rPr b="1" lang="en" sz="1100"/>
              <a:t>             </a:t>
            </a:r>
            <a:r>
              <a:rPr b="1" lang="en">
                <a:latin typeface="Inter"/>
                <a:ea typeface="Inter"/>
                <a:cs typeface="Inter"/>
                <a:sym typeface="Inter"/>
              </a:rPr>
              <a:t> plt.show()</a:t>
            </a:r>
            <a:endParaRPr b="1">
              <a:latin typeface="Inter"/>
              <a:ea typeface="Inter"/>
              <a:cs typeface="Inter"/>
              <a:sym typeface="Inte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6" name="Shape 1226"/>
        <p:cNvGrpSpPr/>
        <p:nvPr/>
      </p:nvGrpSpPr>
      <p:grpSpPr>
        <a:xfrm>
          <a:off x="0" y="0"/>
          <a:ext cx="0" cy="0"/>
          <a:chOff x="0" y="0"/>
          <a:chExt cx="0" cy="0"/>
        </a:xfrm>
      </p:grpSpPr>
      <p:sp>
        <p:nvSpPr>
          <p:cNvPr id="1227" name="Google Shape;1227;p140"/>
          <p:cNvSpPr txBox="1"/>
          <p:nvPr/>
        </p:nvSpPr>
        <p:spPr>
          <a:xfrm>
            <a:off x="355900" y="275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28" name="Google Shape;1228;p140"/>
          <p:cNvPicPr preferRelativeResize="0"/>
          <p:nvPr/>
        </p:nvPicPr>
        <p:blipFill>
          <a:blip r:embed="rId3">
            <a:alphaModFix/>
          </a:blip>
          <a:stretch>
            <a:fillRect/>
          </a:stretch>
        </p:blipFill>
        <p:spPr>
          <a:xfrm>
            <a:off x="0" y="131350"/>
            <a:ext cx="8839199" cy="343547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2" name="Shape 1232"/>
        <p:cNvGrpSpPr/>
        <p:nvPr/>
      </p:nvGrpSpPr>
      <p:grpSpPr>
        <a:xfrm>
          <a:off x="0" y="0"/>
          <a:ext cx="0" cy="0"/>
          <a:chOff x="0" y="0"/>
          <a:chExt cx="0" cy="0"/>
        </a:xfrm>
      </p:grpSpPr>
      <p:sp>
        <p:nvSpPr>
          <p:cNvPr id="1233" name="Google Shape;1233;p141"/>
          <p:cNvSpPr txBox="1"/>
          <p:nvPr/>
        </p:nvSpPr>
        <p:spPr>
          <a:xfrm>
            <a:off x="137775" y="160725"/>
            <a:ext cx="6613200" cy="14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Key Takeaways</a:t>
            </a:r>
            <a:endParaRPr b="1" sz="1500"/>
          </a:p>
          <a:p>
            <a:pPr indent="-311150" lvl="0" marL="457200" rtl="0" algn="l">
              <a:lnSpc>
                <a:spcPct val="115000"/>
              </a:lnSpc>
              <a:spcBef>
                <a:spcPts val="1200"/>
              </a:spcBef>
              <a:spcAft>
                <a:spcPts val="0"/>
              </a:spcAft>
              <a:buSzPts val="1300"/>
              <a:buChar char="●"/>
            </a:pPr>
            <a:r>
              <a:rPr b="1" lang="en" sz="1300"/>
              <a:t>Text and arrows help highlight important features in a plot.</a:t>
            </a:r>
            <a:endParaRPr b="1" sz="1300"/>
          </a:p>
          <a:p>
            <a:pPr indent="-311150" lvl="0" marL="457200" rtl="0" algn="l">
              <a:lnSpc>
                <a:spcPct val="115000"/>
              </a:lnSpc>
              <a:spcBef>
                <a:spcPts val="0"/>
              </a:spcBef>
              <a:spcAft>
                <a:spcPts val="0"/>
              </a:spcAft>
              <a:buSzPts val="1300"/>
              <a:buChar char="●"/>
            </a:pPr>
            <a:r>
              <a:rPr b="1" lang="en" sz="1300"/>
              <a:t>Choose the coordinate system (</a:t>
            </a:r>
            <a:r>
              <a:rPr b="1" lang="en" sz="1300">
                <a:solidFill>
                  <a:srgbClr val="188038"/>
                </a:solidFill>
                <a:latin typeface="Roboto Mono"/>
                <a:ea typeface="Roboto Mono"/>
                <a:cs typeface="Roboto Mono"/>
                <a:sym typeface="Roboto Mono"/>
              </a:rPr>
              <a:t>transData</a:t>
            </a:r>
            <a:r>
              <a:rPr b="1" lang="en" sz="1300"/>
              <a:t>, </a:t>
            </a:r>
            <a:r>
              <a:rPr b="1" lang="en" sz="1300">
                <a:solidFill>
                  <a:srgbClr val="188038"/>
                </a:solidFill>
                <a:latin typeface="Roboto Mono"/>
                <a:ea typeface="Roboto Mono"/>
                <a:cs typeface="Roboto Mono"/>
                <a:sym typeface="Roboto Mono"/>
              </a:rPr>
              <a:t>transAxes</a:t>
            </a:r>
            <a:r>
              <a:rPr b="1" lang="en" sz="1300"/>
              <a:t>, or </a:t>
            </a:r>
            <a:r>
              <a:rPr b="1" lang="en" sz="1300">
                <a:solidFill>
                  <a:srgbClr val="188038"/>
                </a:solidFill>
                <a:latin typeface="Roboto Mono"/>
                <a:ea typeface="Roboto Mono"/>
                <a:cs typeface="Roboto Mono"/>
                <a:sym typeface="Roboto Mono"/>
              </a:rPr>
              <a:t>transFigure</a:t>
            </a:r>
            <a:r>
              <a:rPr b="1" lang="en" sz="1300"/>
              <a:t>) based on whether the text should move with the data, axes, or remain fixed.</a:t>
            </a:r>
            <a:endParaRPr b="1" sz="1300"/>
          </a:p>
          <a:p>
            <a:pPr indent="-311150" lvl="0" marL="457200" rtl="0" algn="l">
              <a:lnSpc>
                <a:spcPct val="115000"/>
              </a:lnSpc>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plt.annotate()</a:t>
            </a:r>
            <a:r>
              <a:rPr b="1" lang="en" sz="1300"/>
              <a:t> for flexible, styled arrows and text.</a:t>
            </a:r>
            <a:endParaRPr b="1">
              <a:solidFill>
                <a:schemeClr val="dk2"/>
              </a:solidFill>
              <a:latin typeface="Inter"/>
              <a:ea typeface="Inter"/>
              <a:cs typeface="Inter"/>
              <a:sym typeface="Inte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7" name="Shape 1237"/>
        <p:cNvGrpSpPr/>
        <p:nvPr/>
      </p:nvGrpSpPr>
      <p:grpSpPr>
        <a:xfrm>
          <a:off x="0" y="0"/>
          <a:ext cx="0" cy="0"/>
          <a:chOff x="0" y="0"/>
          <a:chExt cx="0" cy="0"/>
        </a:xfrm>
      </p:grpSpPr>
      <p:sp>
        <p:nvSpPr>
          <p:cNvPr id="1238" name="Google Shape;1238;p142"/>
          <p:cNvSpPr txBox="1"/>
          <p:nvPr/>
        </p:nvSpPr>
        <p:spPr>
          <a:xfrm>
            <a:off x="195175" y="206650"/>
            <a:ext cx="66132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highlight>
                  <a:srgbClr val="FFFFFF"/>
                </a:highlight>
              </a:rPr>
              <a:t>Customizing Ticks</a:t>
            </a:r>
            <a:endParaRPr sz="1200">
              <a:solidFill>
                <a:schemeClr val="dk2"/>
              </a:solidFill>
              <a:latin typeface="Inter"/>
              <a:ea typeface="Inter"/>
              <a:cs typeface="Inter"/>
              <a:sym typeface="Inter"/>
            </a:endParaRPr>
          </a:p>
        </p:txBody>
      </p:sp>
      <p:sp>
        <p:nvSpPr>
          <p:cNvPr id="1239" name="Google Shape;1239;p142"/>
          <p:cNvSpPr txBox="1"/>
          <p:nvPr/>
        </p:nvSpPr>
        <p:spPr>
          <a:xfrm>
            <a:off x="332925" y="837150"/>
            <a:ext cx="66132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Tick customization allows greater control over the appearance, placement, and formatting of ticks in plots. By fine-tuning ticks, you can enhance the readability and aesthetics of your visualizations. Key components include:</a:t>
            </a:r>
            <a:endParaRPr b="1" sz="1300"/>
          </a:p>
          <a:p>
            <a:pPr indent="-311150" lvl="0" marL="457200" rtl="0" algn="l">
              <a:lnSpc>
                <a:spcPct val="115000"/>
              </a:lnSpc>
              <a:spcBef>
                <a:spcPts val="1200"/>
              </a:spcBef>
              <a:spcAft>
                <a:spcPts val="0"/>
              </a:spcAft>
              <a:buSzPts val="1300"/>
              <a:buAutoNum type="arabicPeriod"/>
            </a:pPr>
            <a:r>
              <a:rPr b="1" lang="en" sz="1300"/>
              <a:t>Tick Locations: Where the ticks appear.</a:t>
            </a:r>
            <a:endParaRPr b="1" sz="1300"/>
          </a:p>
          <a:p>
            <a:pPr indent="-311150" lvl="0" marL="457200" rtl="0" algn="l">
              <a:lnSpc>
                <a:spcPct val="115000"/>
              </a:lnSpc>
              <a:spcBef>
                <a:spcPts val="0"/>
              </a:spcBef>
              <a:spcAft>
                <a:spcPts val="0"/>
              </a:spcAft>
              <a:buSzPts val="1300"/>
              <a:buAutoNum type="arabicPeriod"/>
            </a:pPr>
            <a:r>
              <a:rPr b="1" lang="en" sz="1300"/>
              <a:t>Tick Labels: The text associated with the ticks.</a:t>
            </a:r>
            <a:endParaRPr b="1" sz="1300"/>
          </a:p>
        </p:txBody>
      </p:sp>
      <p:sp>
        <p:nvSpPr>
          <p:cNvPr id="1240" name="Google Shape;1240;p142"/>
          <p:cNvSpPr txBox="1"/>
          <p:nvPr/>
        </p:nvSpPr>
        <p:spPr>
          <a:xfrm>
            <a:off x="562575" y="2388050"/>
            <a:ext cx="26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Example: Logarithmic Scale</a:t>
            </a:r>
            <a:endParaRPr b="1">
              <a:solidFill>
                <a:schemeClr val="dk2"/>
              </a:solidFill>
              <a:latin typeface="Inter"/>
              <a:ea typeface="Inter"/>
              <a:cs typeface="Inter"/>
              <a:sym typeface="Inter"/>
            </a:endParaRPr>
          </a:p>
        </p:txBody>
      </p:sp>
      <p:sp>
        <p:nvSpPr>
          <p:cNvPr id="1241" name="Google Shape;1241;p142"/>
          <p:cNvSpPr txBox="1"/>
          <p:nvPr/>
        </p:nvSpPr>
        <p:spPr>
          <a:xfrm>
            <a:off x="665900" y="29735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42" name="Google Shape;1242;p142"/>
          <p:cNvPicPr preferRelativeResize="0"/>
          <p:nvPr/>
        </p:nvPicPr>
        <p:blipFill>
          <a:blip r:embed="rId3">
            <a:alphaModFix/>
          </a:blip>
          <a:stretch>
            <a:fillRect/>
          </a:stretch>
        </p:blipFill>
        <p:spPr>
          <a:xfrm>
            <a:off x="562575" y="2788250"/>
            <a:ext cx="3076575" cy="1343025"/>
          </a:xfrm>
          <a:prstGeom prst="rect">
            <a:avLst/>
          </a:prstGeom>
          <a:noFill/>
          <a:ln>
            <a:noFill/>
          </a:ln>
        </p:spPr>
      </p:pic>
      <p:sp>
        <p:nvSpPr>
          <p:cNvPr id="1243" name="Google Shape;1243;p142"/>
          <p:cNvSpPr txBox="1"/>
          <p:nvPr/>
        </p:nvSpPr>
        <p:spPr>
          <a:xfrm>
            <a:off x="5086100" y="2698050"/>
            <a:ext cx="407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44" name="Google Shape;1244;p142"/>
          <p:cNvPicPr preferRelativeResize="0"/>
          <p:nvPr/>
        </p:nvPicPr>
        <p:blipFill>
          <a:blip r:embed="rId4">
            <a:alphaModFix/>
          </a:blip>
          <a:stretch>
            <a:fillRect/>
          </a:stretch>
        </p:blipFill>
        <p:spPr>
          <a:xfrm>
            <a:off x="4416700" y="2296338"/>
            <a:ext cx="3600450" cy="2505075"/>
          </a:xfrm>
          <a:prstGeom prst="rect">
            <a:avLst/>
          </a:prstGeom>
          <a:noFill/>
          <a:ln>
            <a:noFill/>
          </a:ln>
        </p:spPr>
      </p:pic>
      <p:sp>
        <p:nvSpPr>
          <p:cNvPr id="1245" name="Google Shape;1245;p142"/>
          <p:cNvSpPr txBox="1"/>
          <p:nvPr/>
        </p:nvSpPr>
        <p:spPr>
          <a:xfrm>
            <a:off x="562575" y="4220100"/>
            <a:ext cx="37623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Inter"/>
              <a:buChar char="●"/>
            </a:pPr>
            <a:r>
              <a:rPr b="1" lang="en" sz="1300">
                <a:solidFill>
                  <a:schemeClr val="dk2"/>
                </a:solidFill>
                <a:latin typeface="Inter"/>
                <a:ea typeface="Inter"/>
                <a:cs typeface="Inter"/>
                <a:sym typeface="Inter"/>
              </a:rPr>
              <a:t>Major ticks display prominent gridlines and labels.</a:t>
            </a:r>
            <a:endParaRPr b="1" sz="1300">
              <a:solidFill>
                <a:schemeClr val="dk2"/>
              </a:solidFill>
              <a:latin typeface="Inter"/>
              <a:ea typeface="Inter"/>
              <a:cs typeface="Inter"/>
              <a:sym typeface="Inter"/>
            </a:endParaRPr>
          </a:p>
          <a:p>
            <a:pPr indent="-311150" lvl="0" marL="457200" rtl="0" algn="l">
              <a:spcBef>
                <a:spcPts val="0"/>
              </a:spcBef>
              <a:spcAft>
                <a:spcPts val="0"/>
              </a:spcAft>
              <a:buClr>
                <a:schemeClr val="dk2"/>
              </a:buClr>
              <a:buSzPts val="1300"/>
              <a:buFont typeface="Inter"/>
              <a:buChar char="●"/>
            </a:pPr>
            <a:r>
              <a:rPr b="1" lang="en" sz="1300">
                <a:solidFill>
                  <a:schemeClr val="dk2"/>
                </a:solidFill>
                <a:latin typeface="Inter"/>
                <a:ea typeface="Inter"/>
                <a:cs typeface="Inter"/>
                <a:sym typeface="Inter"/>
              </a:rPr>
              <a:t>Minor ticks only show small tick marks without labels.</a:t>
            </a:r>
            <a:endParaRPr b="1" sz="1300">
              <a:solidFill>
                <a:schemeClr val="dk2"/>
              </a:solidFill>
              <a:latin typeface="Inter"/>
              <a:ea typeface="Inter"/>
              <a:cs typeface="Inter"/>
              <a:sym typeface="Inte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49" name="Shape 1249"/>
        <p:cNvGrpSpPr/>
        <p:nvPr/>
      </p:nvGrpSpPr>
      <p:grpSpPr>
        <a:xfrm>
          <a:off x="0" y="0"/>
          <a:ext cx="0" cy="0"/>
          <a:chOff x="0" y="0"/>
          <a:chExt cx="0" cy="0"/>
        </a:xfrm>
      </p:grpSpPr>
      <p:sp>
        <p:nvSpPr>
          <p:cNvPr id="1250" name="Google Shape;1250;p143"/>
          <p:cNvSpPr txBox="1"/>
          <p:nvPr/>
        </p:nvSpPr>
        <p:spPr>
          <a:xfrm>
            <a:off x="160725" y="172225"/>
            <a:ext cx="6613200" cy="42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550">
                <a:highlight>
                  <a:srgbClr val="F7F7F7"/>
                </a:highlight>
                <a:latin typeface="Courier New"/>
                <a:ea typeface="Courier New"/>
                <a:cs typeface="Courier New"/>
                <a:sym typeface="Courier New"/>
              </a:rPr>
              <a:t>Accessing Tick Locators </a:t>
            </a:r>
            <a:r>
              <a:rPr b="1" lang="en" sz="1550">
                <a:solidFill>
                  <a:srgbClr val="0000FF"/>
                </a:solidFill>
                <a:highlight>
                  <a:srgbClr val="F7F7F7"/>
                </a:highlight>
                <a:latin typeface="Courier New"/>
                <a:ea typeface="Courier New"/>
                <a:cs typeface="Courier New"/>
                <a:sym typeface="Courier New"/>
              </a:rPr>
              <a:t>and</a:t>
            </a:r>
            <a:r>
              <a:rPr b="1" lang="en" sz="1550">
                <a:highlight>
                  <a:srgbClr val="F7F7F7"/>
                </a:highlight>
                <a:latin typeface="Courier New"/>
                <a:ea typeface="Courier New"/>
                <a:cs typeface="Courier New"/>
                <a:sym typeface="Courier New"/>
              </a:rPr>
              <a:t> Formatters:</a:t>
            </a:r>
            <a:endParaRPr b="1" sz="1700">
              <a:solidFill>
                <a:schemeClr val="dk2"/>
              </a:solidFill>
              <a:latin typeface="Inter"/>
              <a:ea typeface="Inter"/>
              <a:cs typeface="Inter"/>
              <a:sym typeface="Inter"/>
            </a:endParaRPr>
          </a:p>
        </p:txBody>
      </p:sp>
      <p:sp>
        <p:nvSpPr>
          <p:cNvPr id="1251" name="Google Shape;1251;p143"/>
          <p:cNvSpPr txBox="1"/>
          <p:nvPr/>
        </p:nvSpPr>
        <p:spPr>
          <a:xfrm>
            <a:off x="298500" y="597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52" name="Google Shape;1252;p143"/>
          <p:cNvPicPr preferRelativeResize="0"/>
          <p:nvPr/>
        </p:nvPicPr>
        <p:blipFill>
          <a:blip r:embed="rId3">
            <a:alphaModFix/>
          </a:blip>
          <a:stretch>
            <a:fillRect/>
          </a:stretch>
        </p:blipFill>
        <p:spPr>
          <a:xfrm>
            <a:off x="160725" y="857250"/>
            <a:ext cx="6248400" cy="1714500"/>
          </a:xfrm>
          <a:prstGeom prst="rect">
            <a:avLst/>
          </a:prstGeom>
          <a:noFill/>
          <a:ln>
            <a:noFill/>
          </a:ln>
        </p:spPr>
      </p:pic>
      <p:sp>
        <p:nvSpPr>
          <p:cNvPr id="1253" name="Google Shape;1253;p143"/>
          <p:cNvSpPr txBox="1"/>
          <p:nvPr/>
        </p:nvSpPr>
        <p:spPr>
          <a:xfrm>
            <a:off x="160725" y="2617675"/>
            <a:ext cx="66132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Here, major tick labels use scientific notation, while minor ticks are unlabeled (</a:t>
            </a:r>
            <a:r>
              <a:rPr b="1" lang="en" sz="1300">
                <a:solidFill>
                  <a:srgbClr val="188038"/>
                </a:solidFill>
                <a:latin typeface="Roboto Mono"/>
                <a:ea typeface="Roboto Mono"/>
                <a:cs typeface="Roboto Mono"/>
                <a:sym typeface="Roboto Mono"/>
              </a:rPr>
              <a:t>NullFormatter</a:t>
            </a:r>
            <a:r>
              <a:rPr b="1" lang="en" sz="1300"/>
              <a:t>).</a:t>
            </a:r>
            <a:endParaRPr b="1">
              <a:solidFill>
                <a:schemeClr val="dk2"/>
              </a:solidFill>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57" name="Shape 1257"/>
        <p:cNvGrpSpPr/>
        <p:nvPr/>
      </p:nvGrpSpPr>
      <p:grpSpPr>
        <a:xfrm>
          <a:off x="0" y="0"/>
          <a:ext cx="0" cy="0"/>
          <a:chOff x="0" y="0"/>
          <a:chExt cx="0" cy="0"/>
        </a:xfrm>
      </p:grpSpPr>
      <p:sp>
        <p:nvSpPr>
          <p:cNvPr id="1258" name="Google Shape;1258;p144"/>
          <p:cNvSpPr txBox="1"/>
          <p:nvPr/>
        </p:nvSpPr>
        <p:spPr>
          <a:xfrm>
            <a:off x="241100" y="18370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Hiding Ticks or Labels</a:t>
            </a:r>
            <a:endParaRPr b="1">
              <a:solidFill>
                <a:schemeClr val="dk2"/>
              </a:solidFill>
              <a:latin typeface="Inter"/>
              <a:ea typeface="Inter"/>
              <a:cs typeface="Inter"/>
              <a:sym typeface="Inter"/>
            </a:endParaRPr>
          </a:p>
        </p:txBody>
      </p:sp>
      <p:sp>
        <p:nvSpPr>
          <p:cNvPr id="1259" name="Google Shape;1259;p144"/>
          <p:cNvSpPr txBox="1"/>
          <p:nvPr/>
        </p:nvSpPr>
        <p:spPr>
          <a:xfrm>
            <a:off x="413325" y="70035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To hide ticks or labels, use </a:t>
            </a:r>
            <a:r>
              <a:rPr b="1" lang="en" sz="1300">
                <a:solidFill>
                  <a:srgbClr val="188038"/>
                </a:solidFill>
                <a:latin typeface="Roboto Mono"/>
                <a:ea typeface="Roboto Mono"/>
                <a:cs typeface="Roboto Mono"/>
                <a:sym typeface="Roboto Mono"/>
              </a:rPr>
              <a:t>NullLocator</a:t>
            </a:r>
            <a:r>
              <a:rPr b="1" lang="en" sz="1300"/>
              <a:t> and </a:t>
            </a:r>
            <a:r>
              <a:rPr b="1" lang="en" sz="1300">
                <a:solidFill>
                  <a:srgbClr val="188038"/>
                </a:solidFill>
                <a:latin typeface="Roboto Mono"/>
                <a:ea typeface="Roboto Mono"/>
                <a:cs typeface="Roboto Mono"/>
                <a:sym typeface="Roboto Mono"/>
              </a:rPr>
              <a:t>NullFormatter</a:t>
            </a:r>
            <a:r>
              <a:rPr b="1" lang="en" sz="1300"/>
              <a:t>.</a:t>
            </a:r>
            <a:endParaRPr b="1">
              <a:solidFill>
                <a:schemeClr val="dk2"/>
              </a:solidFill>
              <a:latin typeface="Inter"/>
              <a:ea typeface="Inter"/>
              <a:cs typeface="Inter"/>
              <a:sym typeface="Inter"/>
            </a:endParaRPr>
          </a:p>
        </p:txBody>
      </p:sp>
      <p:sp>
        <p:nvSpPr>
          <p:cNvPr id="1260" name="Google Shape;1260;p144"/>
          <p:cNvSpPr txBox="1"/>
          <p:nvPr/>
        </p:nvSpPr>
        <p:spPr>
          <a:xfrm>
            <a:off x="574050" y="120550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Example: Hiding Specific Ticks</a:t>
            </a:r>
            <a:endParaRPr b="1">
              <a:solidFill>
                <a:schemeClr val="dk2"/>
              </a:solidFill>
              <a:latin typeface="Inter"/>
              <a:ea typeface="Inter"/>
              <a:cs typeface="Inter"/>
              <a:sym typeface="Inter"/>
            </a:endParaRPr>
          </a:p>
        </p:txBody>
      </p:sp>
      <p:sp>
        <p:nvSpPr>
          <p:cNvPr id="1261" name="Google Shape;1261;p144"/>
          <p:cNvSpPr txBox="1"/>
          <p:nvPr/>
        </p:nvSpPr>
        <p:spPr>
          <a:xfrm>
            <a:off x="688850" y="1687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62" name="Google Shape;1262;p144"/>
          <p:cNvPicPr preferRelativeResize="0"/>
          <p:nvPr/>
        </p:nvPicPr>
        <p:blipFill>
          <a:blip r:embed="rId3">
            <a:alphaModFix/>
          </a:blip>
          <a:stretch>
            <a:fillRect/>
          </a:stretch>
        </p:blipFill>
        <p:spPr>
          <a:xfrm>
            <a:off x="623125" y="1725950"/>
            <a:ext cx="5343525" cy="1514475"/>
          </a:xfrm>
          <a:prstGeom prst="rect">
            <a:avLst/>
          </a:prstGeom>
          <a:noFill/>
          <a:ln>
            <a:noFill/>
          </a:ln>
        </p:spPr>
      </p:pic>
      <p:sp>
        <p:nvSpPr>
          <p:cNvPr id="1263" name="Google Shape;1263;p144"/>
          <p:cNvSpPr txBox="1"/>
          <p:nvPr/>
        </p:nvSpPr>
        <p:spPr>
          <a:xfrm>
            <a:off x="677375" y="33754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7" name="Shape 1267"/>
        <p:cNvGrpSpPr/>
        <p:nvPr/>
      </p:nvGrpSpPr>
      <p:grpSpPr>
        <a:xfrm>
          <a:off x="0" y="0"/>
          <a:ext cx="0" cy="0"/>
          <a:chOff x="0" y="0"/>
          <a:chExt cx="0" cy="0"/>
        </a:xfrm>
      </p:grpSpPr>
      <p:pic>
        <p:nvPicPr>
          <p:cNvPr id="1268" name="Google Shape;1268;p145"/>
          <p:cNvPicPr preferRelativeResize="0"/>
          <p:nvPr/>
        </p:nvPicPr>
        <p:blipFill>
          <a:blip r:embed="rId3">
            <a:alphaModFix/>
          </a:blip>
          <a:stretch>
            <a:fillRect/>
          </a:stretch>
        </p:blipFill>
        <p:spPr>
          <a:xfrm>
            <a:off x="152400" y="152400"/>
            <a:ext cx="4991100" cy="39528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2" name="Shape 1272"/>
        <p:cNvGrpSpPr/>
        <p:nvPr/>
      </p:nvGrpSpPr>
      <p:grpSpPr>
        <a:xfrm>
          <a:off x="0" y="0"/>
          <a:ext cx="0" cy="0"/>
          <a:chOff x="0" y="0"/>
          <a:chExt cx="0" cy="0"/>
        </a:xfrm>
      </p:grpSpPr>
      <p:sp>
        <p:nvSpPr>
          <p:cNvPr id="1273" name="Google Shape;1273;p146"/>
          <p:cNvSpPr txBox="1"/>
          <p:nvPr/>
        </p:nvSpPr>
        <p:spPr>
          <a:xfrm>
            <a:off x="218150" y="195175"/>
            <a:ext cx="66132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Example: Image Grid</a:t>
            </a:r>
            <a:endParaRPr b="1" sz="1300"/>
          </a:p>
          <a:p>
            <a:pPr indent="0" lvl="0" marL="0" rtl="0" algn="l">
              <a:lnSpc>
                <a:spcPct val="115000"/>
              </a:lnSpc>
              <a:spcBef>
                <a:spcPts val="1200"/>
              </a:spcBef>
              <a:spcAft>
                <a:spcPts val="1200"/>
              </a:spcAft>
              <a:buNone/>
            </a:pPr>
            <a:r>
              <a:rPr b="1" lang="en" sz="1300"/>
              <a:t>For images, tick labels often add unnecessary clutter:</a:t>
            </a:r>
            <a:endParaRPr b="1">
              <a:solidFill>
                <a:schemeClr val="dk2"/>
              </a:solidFill>
              <a:latin typeface="Inter"/>
              <a:ea typeface="Inter"/>
              <a:cs typeface="Inter"/>
              <a:sym typeface="Inter"/>
            </a:endParaRPr>
          </a:p>
        </p:txBody>
      </p:sp>
      <p:sp>
        <p:nvSpPr>
          <p:cNvPr id="1274" name="Google Shape;1274;p146"/>
          <p:cNvSpPr txBox="1"/>
          <p:nvPr/>
        </p:nvSpPr>
        <p:spPr>
          <a:xfrm>
            <a:off x="344425" y="1090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75" name="Google Shape;1275;p146"/>
          <p:cNvPicPr preferRelativeResize="0"/>
          <p:nvPr/>
        </p:nvPicPr>
        <p:blipFill>
          <a:blip r:embed="rId3">
            <a:alphaModFix/>
          </a:blip>
          <a:stretch>
            <a:fillRect/>
          </a:stretch>
        </p:blipFill>
        <p:spPr>
          <a:xfrm>
            <a:off x="218150" y="1222025"/>
            <a:ext cx="4400550" cy="1590675"/>
          </a:xfrm>
          <a:prstGeom prst="rect">
            <a:avLst/>
          </a:prstGeom>
          <a:noFill/>
          <a:ln>
            <a:noFill/>
          </a:ln>
        </p:spPr>
      </p:pic>
      <p:sp>
        <p:nvSpPr>
          <p:cNvPr id="1276" name="Google Shape;1276;p146"/>
          <p:cNvSpPr txBox="1"/>
          <p:nvPr/>
        </p:nvSpPr>
        <p:spPr>
          <a:xfrm>
            <a:off x="298500" y="2904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77" name="Google Shape;1277;p146"/>
          <p:cNvPicPr preferRelativeResize="0"/>
          <p:nvPr/>
        </p:nvPicPr>
        <p:blipFill>
          <a:blip r:embed="rId4">
            <a:alphaModFix/>
          </a:blip>
          <a:stretch>
            <a:fillRect/>
          </a:stretch>
        </p:blipFill>
        <p:spPr>
          <a:xfrm>
            <a:off x="5086075" y="1222025"/>
            <a:ext cx="2778425" cy="2410300"/>
          </a:xfrm>
          <a:prstGeom prst="rect">
            <a:avLst/>
          </a:prstGeom>
          <a:noFill/>
          <a:ln>
            <a:noFill/>
          </a:ln>
        </p:spPr>
      </p:pic>
      <p:sp>
        <p:nvSpPr>
          <p:cNvPr id="1278" name="Google Shape;1278;p146"/>
          <p:cNvSpPr txBox="1"/>
          <p:nvPr/>
        </p:nvSpPr>
        <p:spPr>
          <a:xfrm>
            <a:off x="287025" y="3226175"/>
            <a:ext cx="358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2"/>
                </a:solidFill>
                <a:latin typeface="Inter"/>
                <a:ea typeface="Inter"/>
                <a:cs typeface="Inter"/>
                <a:sym typeface="Inter"/>
              </a:rPr>
              <a:t>All tick labels are hidd</a:t>
            </a:r>
            <a:r>
              <a:rPr b="1" lang="en">
                <a:solidFill>
                  <a:schemeClr val="dk2"/>
                </a:solidFill>
                <a:latin typeface="Inter"/>
                <a:ea typeface="Inter"/>
                <a:cs typeface="Inter"/>
                <a:sym typeface="Inter"/>
              </a:rPr>
              <a:t>e</a:t>
            </a:r>
            <a:r>
              <a:rPr b="1" lang="en">
                <a:solidFill>
                  <a:schemeClr val="dk2"/>
                </a:solidFill>
                <a:latin typeface="Inter"/>
                <a:ea typeface="Inter"/>
                <a:cs typeface="Inter"/>
                <a:sym typeface="Inter"/>
              </a:rPr>
              <a:t>n for better clarity.</a:t>
            </a:r>
            <a:endParaRPr b="1">
              <a:solidFill>
                <a:schemeClr val="dk2"/>
              </a:solidFill>
              <a:latin typeface="Inter"/>
              <a:ea typeface="Inter"/>
              <a:cs typeface="Inter"/>
              <a:sym typeface="Inte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2" name="Shape 1282"/>
        <p:cNvGrpSpPr/>
        <p:nvPr/>
      </p:nvGrpSpPr>
      <p:grpSpPr>
        <a:xfrm>
          <a:off x="0" y="0"/>
          <a:ext cx="0" cy="0"/>
          <a:chOff x="0" y="0"/>
          <a:chExt cx="0" cy="0"/>
        </a:xfrm>
      </p:grpSpPr>
      <p:sp>
        <p:nvSpPr>
          <p:cNvPr id="1283" name="Google Shape;1283;p147"/>
          <p:cNvSpPr txBox="1"/>
          <p:nvPr/>
        </p:nvSpPr>
        <p:spPr>
          <a:xfrm>
            <a:off x="252575" y="206650"/>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Reducing or Increasing the Number of Ticks</a:t>
            </a:r>
            <a:endParaRPr b="1" sz="1500"/>
          </a:p>
          <a:p>
            <a:pPr indent="0" lvl="0" marL="0" rtl="0" algn="l">
              <a:lnSpc>
                <a:spcPct val="115000"/>
              </a:lnSpc>
              <a:spcBef>
                <a:spcPts val="1200"/>
              </a:spcBef>
              <a:spcAft>
                <a:spcPts val="1200"/>
              </a:spcAft>
              <a:buNone/>
            </a:pPr>
            <a:r>
              <a:rPr b="1" lang="en" sz="1300"/>
              <a:t>Crowded tick labels can be mitigated using </a:t>
            </a:r>
            <a:r>
              <a:rPr b="1" lang="en" sz="1300">
                <a:solidFill>
                  <a:srgbClr val="188038"/>
                </a:solidFill>
                <a:latin typeface="Roboto Mono"/>
                <a:ea typeface="Roboto Mono"/>
                <a:cs typeface="Roboto Mono"/>
                <a:sym typeface="Roboto Mono"/>
              </a:rPr>
              <a:t>MaxNLocator</a:t>
            </a:r>
            <a:r>
              <a:rPr b="1" lang="en" sz="1300"/>
              <a:t>.</a:t>
            </a:r>
            <a:endParaRPr b="1">
              <a:solidFill>
                <a:schemeClr val="dk2"/>
              </a:solidFill>
              <a:latin typeface="Inter"/>
              <a:ea typeface="Inter"/>
              <a:cs typeface="Inter"/>
              <a:sym typeface="Inter"/>
            </a:endParaRPr>
          </a:p>
        </p:txBody>
      </p:sp>
      <p:sp>
        <p:nvSpPr>
          <p:cNvPr id="1284" name="Google Shape;1284;p147"/>
          <p:cNvSpPr txBox="1"/>
          <p:nvPr/>
        </p:nvSpPr>
        <p:spPr>
          <a:xfrm>
            <a:off x="413325" y="1079225"/>
            <a:ext cx="33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Example: Adjusting Tick Density</a:t>
            </a:r>
            <a:endParaRPr b="1">
              <a:solidFill>
                <a:schemeClr val="dk2"/>
              </a:solidFill>
              <a:latin typeface="Inter"/>
              <a:ea typeface="Inter"/>
              <a:cs typeface="Inter"/>
              <a:sym typeface="Inter"/>
            </a:endParaRPr>
          </a:p>
        </p:txBody>
      </p:sp>
      <p:sp>
        <p:nvSpPr>
          <p:cNvPr id="1285" name="Google Shape;1285;p147"/>
          <p:cNvSpPr txBox="1"/>
          <p:nvPr/>
        </p:nvSpPr>
        <p:spPr>
          <a:xfrm>
            <a:off x="562575" y="16417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86" name="Google Shape;1286;p147"/>
          <p:cNvPicPr preferRelativeResize="0"/>
          <p:nvPr/>
        </p:nvPicPr>
        <p:blipFill>
          <a:blip r:embed="rId3">
            <a:alphaModFix/>
          </a:blip>
          <a:stretch>
            <a:fillRect/>
          </a:stretch>
        </p:blipFill>
        <p:spPr>
          <a:xfrm>
            <a:off x="413325" y="1547700"/>
            <a:ext cx="4333875" cy="942975"/>
          </a:xfrm>
          <a:prstGeom prst="rect">
            <a:avLst/>
          </a:prstGeom>
          <a:noFill/>
          <a:ln>
            <a:noFill/>
          </a:ln>
        </p:spPr>
      </p:pic>
      <p:sp>
        <p:nvSpPr>
          <p:cNvPr id="1287" name="Google Shape;1287;p147"/>
          <p:cNvSpPr txBox="1"/>
          <p:nvPr/>
        </p:nvSpPr>
        <p:spPr>
          <a:xfrm>
            <a:off x="447750" y="2709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88" name="Google Shape;1288;p147"/>
          <p:cNvPicPr preferRelativeResize="0"/>
          <p:nvPr/>
        </p:nvPicPr>
        <p:blipFill>
          <a:blip r:embed="rId4">
            <a:alphaModFix/>
          </a:blip>
          <a:stretch>
            <a:fillRect/>
          </a:stretch>
        </p:blipFill>
        <p:spPr>
          <a:xfrm>
            <a:off x="4747200" y="2571750"/>
            <a:ext cx="3696876" cy="2342125"/>
          </a:xfrm>
          <a:prstGeom prst="rect">
            <a:avLst/>
          </a:prstGeom>
          <a:noFill/>
          <a:ln>
            <a:noFill/>
          </a:ln>
        </p:spPr>
      </p:pic>
      <p:sp>
        <p:nvSpPr>
          <p:cNvPr id="1289" name="Google Shape;1289;p147"/>
          <p:cNvSpPr txBox="1"/>
          <p:nvPr/>
        </p:nvSpPr>
        <p:spPr>
          <a:xfrm>
            <a:off x="413325" y="2847300"/>
            <a:ext cx="4236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Font typeface="Inter"/>
              <a:buChar char="●"/>
            </a:pPr>
            <a:r>
              <a:rPr b="1" lang="en">
                <a:solidFill>
                  <a:schemeClr val="dk2"/>
                </a:solidFill>
                <a:latin typeface="Inter"/>
                <a:ea typeface="Inter"/>
                <a:cs typeface="Inter"/>
                <a:sym typeface="Inter"/>
              </a:rPr>
              <a:t>This reduces the number of ticks to three per axis, improving readability.</a:t>
            </a:r>
            <a:endParaRPr b="1">
              <a:solidFill>
                <a:schemeClr val="dk2"/>
              </a:solidFill>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93" name="Shape 1293"/>
        <p:cNvGrpSpPr/>
        <p:nvPr/>
      </p:nvGrpSpPr>
      <p:grpSpPr>
        <a:xfrm>
          <a:off x="0" y="0"/>
          <a:ext cx="0" cy="0"/>
          <a:chOff x="0" y="0"/>
          <a:chExt cx="0" cy="0"/>
        </a:xfrm>
      </p:grpSpPr>
      <p:sp>
        <p:nvSpPr>
          <p:cNvPr id="1294" name="Google Shape;1294;p148"/>
          <p:cNvSpPr txBox="1"/>
          <p:nvPr/>
        </p:nvSpPr>
        <p:spPr>
          <a:xfrm>
            <a:off x="218150" y="195175"/>
            <a:ext cx="6613200" cy="14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Custom Tick Formats</a:t>
            </a:r>
            <a:endParaRPr b="1" sz="1500"/>
          </a:p>
          <a:p>
            <a:pPr indent="0" lvl="0" marL="0" rtl="0" algn="l">
              <a:lnSpc>
                <a:spcPct val="115000"/>
              </a:lnSpc>
              <a:spcBef>
                <a:spcPts val="1200"/>
              </a:spcBef>
              <a:spcAft>
                <a:spcPts val="0"/>
              </a:spcAft>
              <a:buNone/>
            </a:pPr>
            <a:r>
              <a:rPr b="1" lang="en" sz="1300"/>
              <a:t>For more control over tick formatting, use locators like </a:t>
            </a:r>
            <a:r>
              <a:rPr b="1" lang="en" sz="1300">
                <a:solidFill>
                  <a:srgbClr val="188038"/>
                </a:solidFill>
                <a:latin typeface="Roboto Mono"/>
                <a:ea typeface="Roboto Mono"/>
                <a:cs typeface="Roboto Mono"/>
                <a:sym typeface="Roboto Mono"/>
              </a:rPr>
              <a:t>MultipleLocator</a:t>
            </a:r>
            <a:r>
              <a:rPr b="1" lang="en" sz="1300"/>
              <a:t> and custom formatters like </a:t>
            </a:r>
            <a:r>
              <a:rPr b="1" lang="en" sz="1300">
                <a:solidFill>
                  <a:srgbClr val="188038"/>
                </a:solidFill>
                <a:latin typeface="Roboto Mono"/>
                <a:ea typeface="Roboto Mono"/>
                <a:cs typeface="Roboto Mono"/>
                <a:sym typeface="Roboto Mono"/>
              </a:rPr>
              <a:t>FuncFormatter</a:t>
            </a:r>
            <a:r>
              <a:rPr b="1" lang="en" sz="1300"/>
              <a:t>.</a:t>
            </a:r>
            <a:endParaRPr b="1" sz="1300"/>
          </a:p>
          <a:p>
            <a:pPr indent="0" lvl="0" marL="0" rtl="0" algn="l">
              <a:lnSpc>
                <a:spcPct val="115000"/>
              </a:lnSpc>
              <a:spcBef>
                <a:spcPts val="1200"/>
              </a:spcBef>
              <a:spcAft>
                <a:spcPts val="200"/>
              </a:spcAft>
              <a:buNone/>
            </a:pPr>
            <a:r>
              <a:rPr b="1" lang="en" sz="1300"/>
              <a:t>Example: Customizing Tick Locations</a:t>
            </a:r>
            <a:endParaRPr b="1">
              <a:solidFill>
                <a:schemeClr val="dk2"/>
              </a:solidFill>
              <a:latin typeface="Inter"/>
              <a:ea typeface="Inter"/>
              <a:cs typeface="Inter"/>
              <a:sym typeface="Inter"/>
            </a:endParaRPr>
          </a:p>
        </p:txBody>
      </p:sp>
      <p:sp>
        <p:nvSpPr>
          <p:cNvPr id="1295" name="Google Shape;1295;p148"/>
          <p:cNvSpPr txBox="1"/>
          <p:nvPr/>
        </p:nvSpPr>
        <p:spPr>
          <a:xfrm>
            <a:off x="355900" y="1802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96" name="Google Shape;1296;p148"/>
          <p:cNvPicPr preferRelativeResize="0"/>
          <p:nvPr/>
        </p:nvPicPr>
        <p:blipFill>
          <a:blip r:embed="rId3">
            <a:alphaModFix/>
          </a:blip>
          <a:stretch>
            <a:fillRect/>
          </a:stretch>
        </p:blipFill>
        <p:spPr>
          <a:xfrm>
            <a:off x="218150" y="1643050"/>
            <a:ext cx="4381500" cy="1857375"/>
          </a:xfrm>
          <a:prstGeom prst="rect">
            <a:avLst/>
          </a:prstGeom>
          <a:noFill/>
          <a:ln>
            <a:noFill/>
          </a:ln>
        </p:spPr>
      </p:pic>
      <p:sp>
        <p:nvSpPr>
          <p:cNvPr id="1297" name="Google Shape;1297;p148"/>
          <p:cNvSpPr txBox="1"/>
          <p:nvPr/>
        </p:nvSpPr>
        <p:spPr>
          <a:xfrm>
            <a:off x="5878275" y="1940300"/>
            <a:ext cx="328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98" name="Google Shape;1298;p148"/>
          <p:cNvPicPr preferRelativeResize="0"/>
          <p:nvPr/>
        </p:nvPicPr>
        <p:blipFill>
          <a:blip r:embed="rId4">
            <a:alphaModFix/>
          </a:blip>
          <a:stretch>
            <a:fillRect/>
          </a:stretch>
        </p:blipFill>
        <p:spPr>
          <a:xfrm>
            <a:off x="4694650" y="1613575"/>
            <a:ext cx="4226100" cy="26573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2" name="Shape 1302"/>
        <p:cNvGrpSpPr/>
        <p:nvPr/>
      </p:nvGrpSpPr>
      <p:grpSpPr>
        <a:xfrm>
          <a:off x="0" y="0"/>
          <a:ext cx="0" cy="0"/>
          <a:chOff x="0" y="0"/>
          <a:chExt cx="0" cy="0"/>
        </a:xfrm>
      </p:grpSpPr>
      <p:sp>
        <p:nvSpPr>
          <p:cNvPr id="1303" name="Google Shape;1303;p149"/>
          <p:cNvSpPr txBox="1"/>
          <p:nvPr/>
        </p:nvSpPr>
        <p:spPr>
          <a:xfrm>
            <a:off x="310000" y="436275"/>
            <a:ext cx="66132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import matplotlib.pyplot as plt</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from matplotlib.ticker import FuncFormatter</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import numpy as np</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Generate data</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x = np.linspace(0, 2 * np.pi, 100)</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y = np.sin(x)</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Create a plot</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fig, ax = plt.subplots(figsize=(8, 4))</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ax.plot(x, y, label='sin(x)')</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Define custom tick formatter function</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def format_func(value, tick_number):</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N = int(np.round(2 * value / np.pi))</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if N == 0:</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return "0"</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elif N == 1:</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return r"$\pi/2$"</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elif N == 2:</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return r"$\pi$"</a:t>
            </a:r>
            <a:endParaRPr>
              <a:solidFill>
                <a:schemeClr val="dk2"/>
              </a:solidFill>
              <a:latin typeface="Inter"/>
              <a:ea typeface="Inter"/>
              <a:cs typeface="Inter"/>
              <a:sym typeface="Inter"/>
            </a:endParaRPr>
          </a:p>
        </p:txBody>
      </p:sp>
      <p:sp>
        <p:nvSpPr>
          <p:cNvPr id="1304" name="Google Shape;1304;p149"/>
          <p:cNvSpPr txBox="1"/>
          <p:nvPr/>
        </p:nvSpPr>
        <p:spPr>
          <a:xfrm>
            <a:off x="310000" y="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Example: Custom Tick Labels</a:t>
            </a:r>
            <a:endParaRPr b="1">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7" name="Shape 417"/>
        <p:cNvGrpSpPr/>
        <p:nvPr/>
      </p:nvGrpSpPr>
      <p:grpSpPr>
        <a:xfrm>
          <a:off x="0" y="0"/>
          <a:ext cx="0" cy="0"/>
          <a:chOff x="0" y="0"/>
          <a:chExt cx="0" cy="0"/>
        </a:xfrm>
      </p:grpSpPr>
      <p:sp>
        <p:nvSpPr>
          <p:cNvPr id="418" name="Google Shape;418;p51"/>
          <p:cNvSpPr txBox="1"/>
          <p:nvPr/>
        </p:nvSpPr>
        <p:spPr>
          <a:xfrm>
            <a:off x="367400" y="172225"/>
            <a:ext cx="661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Inter"/>
                <a:ea typeface="Inter"/>
                <a:cs typeface="Inter"/>
                <a:sym typeface="Inter"/>
              </a:rPr>
              <a:t>Running the Script:</a:t>
            </a:r>
            <a:endParaRPr b="1" sz="1700">
              <a:solidFill>
                <a:schemeClr val="dk2"/>
              </a:solidFill>
              <a:latin typeface="Inter"/>
              <a:ea typeface="Inter"/>
              <a:cs typeface="Inter"/>
              <a:sym typeface="Inter"/>
            </a:endParaRPr>
          </a:p>
        </p:txBody>
      </p:sp>
      <p:sp>
        <p:nvSpPr>
          <p:cNvPr id="419" name="Google Shape;419;p51"/>
          <p:cNvSpPr txBox="1"/>
          <p:nvPr/>
        </p:nvSpPr>
        <p:spPr>
          <a:xfrm>
            <a:off x="826625" y="700350"/>
            <a:ext cx="6613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Execute from the command line:</a:t>
            </a:r>
            <a:endParaRPr b="1">
              <a:solidFill>
                <a:schemeClr val="dk2"/>
              </a:solidFill>
              <a:latin typeface="Inter"/>
              <a:ea typeface="Inter"/>
              <a:cs typeface="Inter"/>
              <a:sym typeface="Inter"/>
            </a:endParaRPr>
          </a:p>
          <a:p>
            <a:pPr indent="0" lvl="0" marL="0" rtl="0" algn="l">
              <a:spcBef>
                <a:spcPts val="0"/>
              </a:spcBef>
              <a:spcAft>
                <a:spcPts val="0"/>
              </a:spcAft>
              <a:buNone/>
            </a:pPr>
            <a:r>
              <a:t/>
            </a:r>
            <a:endParaRPr b="1">
              <a:solidFill>
                <a:schemeClr val="dk2"/>
              </a:solidFill>
              <a:latin typeface="Inter"/>
              <a:ea typeface="Inter"/>
              <a:cs typeface="Inter"/>
              <a:sym typeface="Inter"/>
            </a:endParaRPr>
          </a:p>
          <a:p>
            <a:pPr indent="0" lvl="0" marL="0" rtl="0" algn="l">
              <a:spcBef>
                <a:spcPts val="0"/>
              </a:spcBef>
              <a:spcAft>
                <a:spcPts val="0"/>
              </a:spcAft>
              <a:buNone/>
            </a:pPr>
            <a:r>
              <a:rPr b="1" lang="en">
                <a:solidFill>
                  <a:schemeClr val="dk2"/>
                </a:solidFill>
                <a:latin typeface="Inter"/>
                <a:ea typeface="Inter"/>
                <a:cs typeface="Inter"/>
                <a:sym typeface="Inter"/>
              </a:rPr>
              <a:t>                     $ python myplot.py</a:t>
            </a:r>
            <a:endParaRPr b="1">
              <a:solidFill>
                <a:schemeClr val="dk2"/>
              </a:solidFill>
              <a:latin typeface="Inter"/>
              <a:ea typeface="Inter"/>
              <a:cs typeface="Inter"/>
              <a:sym typeface="Inter"/>
            </a:endParaRPr>
          </a:p>
        </p:txBody>
      </p:sp>
      <p:sp>
        <p:nvSpPr>
          <p:cNvPr id="420" name="Google Shape;420;p51"/>
          <p:cNvSpPr txBox="1"/>
          <p:nvPr/>
        </p:nvSpPr>
        <p:spPr>
          <a:xfrm>
            <a:off x="723275" y="1567300"/>
            <a:ext cx="6613200" cy="400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b="1" lang="en">
                <a:solidFill>
                  <a:schemeClr val="dk2"/>
                </a:solidFill>
                <a:latin typeface="Inter"/>
                <a:ea typeface="Inter"/>
                <a:cs typeface="Inter"/>
                <a:sym typeface="Inter"/>
              </a:rPr>
              <a:t>Opens a window with the figure(s) displayed.</a:t>
            </a:r>
            <a:endParaRPr b="1">
              <a:solidFill>
                <a:schemeClr val="dk2"/>
              </a:solidFill>
              <a:latin typeface="Inter"/>
              <a:ea typeface="Inter"/>
              <a:cs typeface="Inter"/>
              <a:sym typeface="Inter"/>
            </a:endParaRPr>
          </a:p>
        </p:txBody>
      </p:sp>
      <p:sp>
        <p:nvSpPr>
          <p:cNvPr id="421" name="Google Shape;421;p51"/>
          <p:cNvSpPr txBox="1"/>
          <p:nvPr/>
        </p:nvSpPr>
        <p:spPr>
          <a:xfrm>
            <a:off x="723275" y="2161725"/>
            <a:ext cx="6613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latin typeface="Inter"/>
                <a:ea typeface="Inter"/>
                <a:cs typeface="Inter"/>
                <a:sym typeface="Inter"/>
              </a:rPr>
              <a:t>Behavior of </a:t>
            </a:r>
            <a:r>
              <a:rPr b="1" lang="en">
                <a:solidFill>
                  <a:srgbClr val="188038"/>
                </a:solidFill>
                <a:latin typeface="Inter"/>
                <a:ea typeface="Inter"/>
                <a:cs typeface="Inter"/>
                <a:sym typeface="Inter"/>
              </a:rPr>
              <a:t>plt.show</a:t>
            </a:r>
            <a:r>
              <a:rPr b="1" lang="en">
                <a:latin typeface="Inter"/>
                <a:ea typeface="Inter"/>
                <a:cs typeface="Inter"/>
                <a:sym typeface="Inter"/>
              </a:rPr>
              <a:t>:</a:t>
            </a:r>
            <a:endParaRPr b="1" sz="1500">
              <a:solidFill>
                <a:schemeClr val="dk2"/>
              </a:solidFill>
              <a:latin typeface="Inter"/>
              <a:ea typeface="Inter"/>
              <a:cs typeface="Inter"/>
              <a:sym typeface="Inter"/>
            </a:endParaRPr>
          </a:p>
        </p:txBody>
      </p:sp>
      <p:sp>
        <p:nvSpPr>
          <p:cNvPr id="422" name="Google Shape;422;p51"/>
          <p:cNvSpPr txBox="1"/>
          <p:nvPr/>
        </p:nvSpPr>
        <p:spPr>
          <a:xfrm>
            <a:off x="1527100" y="2618963"/>
            <a:ext cx="6613200" cy="1400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Inter"/>
              <a:buChar char="●"/>
            </a:pPr>
            <a:r>
              <a:rPr b="1" lang="en" sz="1300">
                <a:latin typeface="Inter"/>
                <a:ea typeface="Inter"/>
                <a:cs typeface="Inter"/>
                <a:sym typeface="Inter"/>
              </a:rPr>
              <a:t>Interacts with the system's graphical backend, handling backend-specific details.</a:t>
            </a:r>
            <a:endParaRPr b="1" sz="1300">
              <a:latin typeface="Inter"/>
              <a:ea typeface="Inter"/>
              <a:cs typeface="Inter"/>
              <a:sym typeface="Inter"/>
            </a:endParaRPr>
          </a:p>
          <a:p>
            <a:pPr indent="0" lvl="0" marL="457200" rtl="0" algn="l">
              <a:spcBef>
                <a:spcPts val="0"/>
              </a:spcBef>
              <a:spcAft>
                <a:spcPts val="0"/>
              </a:spcAft>
              <a:buNone/>
            </a:pPr>
            <a:r>
              <a:t/>
            </a:r>
            <a:endParaRPr b="1" sz="1300">
              <a:latin typeface="Inter"/>
              <a:ea typeface="Inter"/>
              <a:cs typeface="Inter"/>
              <a:sym typeface="Inter"/>
            </a:endParaRPr>
          </a:p>
          <a:p>
            <a:pPr indent="-311150" lvl="0" marL="457200" rtl="0" algn="l">
              <a:spcBef>
                <a:spcPts val="0"/>
              </a:spcBef>
              <a:spcAft>
                <a:spcPts val="0"/>
              </a:spcAft>
              <a:buSzPts val="1300"/>
              <a:buChar char="●"/>
            </a:pPr>
            <a:r>
              <a:rPr b="1" lang="en" sz="1300">
                <a:latin typeface="Inter"/>
                <a:ea typeface="Inter"/>
                <a:cs typeface="Inter"/>
                <a:sym typeface="Inter"/>
              </a:rPr>
              <a:t>Should be used only once per Python session, typically at the script's end.</a:t>
            </a:r>
            <a:endParaRPr b="1" sz="1300">
              <a:latin typeface="Inter"/>
              <a:ea typeface="Inter"/>
              <a:cs typeface="Inter"/>
              <a:sym typeface="Inter"/>
            </a:endParaRPr>
          </a:p>
          <a:p>
            <a:pPr indent="0" lvl="0" marL="0" rtl="0" algn="l">
              <a:spcBef>
                <a:spcPts val="0"/>
              </a:spcBef>
              <a:spcAft>
                <a:spcPts val="0"/>
              </a:spcAft>
              <a:buNone/>
            </a:pPr>
            <a:r>
              <a:t/>
            </a:r>
            <a:endParaRPr b="1">
              <a:solidFill>
                <a:schemeClr val="dk2"/>
              </a:solidFill>
              <a:latin typeface="Inter"/>
              <a:ea typeface="Inter"/>
              <a:cs typeface="Inter"/>
              <a:sym typeface="Inter"/>
            </a:endParaRPr>
          </a:p>
        </p:txBody>
      </p:sp>
      <p:sp>
        <p:nvSpPr>
          <p:cNvPr id="423" name="Google Shape;423;p51"/>
          <p:cNvSpPr txBox="1"/>
          <p:nvPr/>
        </p:nvSpPr>
        <p:spPr>
          <a:xfrm>
            <a:off x="769225" y="3949475"/>
            <a:ext cx="661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Caution:</a:t>
            </a:r>
            <a:endParaRPr b="1">
              <a:solidFill>
                <a:schemeClr val="dk2"/>
              </a:solidFill>
              <a:latin typeface="Inter"/>
              <a:ea typeface="Inter"/>
              <a:cs typeface="Inter"/>
              <a:sym typeface="Inter"/>
            </a:endParaRPr>
          </a:p>
        </p:txBody>
      </p:sp>
      <p:sp>
        <p:nvSpPr>
          <p:cNvPr id="424" name="Google Shape;424;p51"/>
          <p:cNvSpPr txBox="1"/>
          <p:nvPr/>
        </p:nvSpPr>
        <p:spPr>
          <a:xfrm>
            <a:off x="1159600" y="4441525"/>
            <a:ext cx="69807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Inter"/>
              <a:buChar char="●"/>
            </a:pPr>
            <a:r>
              <a:rPr b="1" lang="en">
                <a:latin typeface="Inter"/>
                <a:ea typeface="Inter"/>
                <a:cs typeface="Inter"/>
                <a:sym typeface="Inter"/>
              </a:rPr>
              <a:t>Multiple </a:t>
            </a:r>
            <a:r>
              <a:rPr b="1" lang="en">
                <a:solidFill>
                  <a:srgbClr val="188038"/>
                </a:solidFill>
                <a:latin typeface="Inter"/>
                <a:ea typeface="Inter"/>
                <a:cs typeface="Inter"/>
                <a:sym typeface="Inter"/>
              </a:rPr>
              <a:t>plt.show</a:t>
            </a:r>
            <a:r>
              <a:rPr b="1" lang="en">
                <a:latin typeface="Inter"/>
                <a:ea typeface="Inter"/>
                <a:cs typeface="Inter"/>
                <a:sym typeface="Inter"/>
              </a:rPr>
              <a:t> calls can cause unpredictable behavior depending on the backend.</a:t>
            </a:r>
            <a:endParaRPr b="1">
              <a:latin typeface="Inter"/>
              <a:ea typeface="Inter"/>
              <a:cs typeface="Inter"/>
              <a:sym typeface="Inte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8" name="Shape 1308"/>
        <p:cNvGrpSpPr/>
        <p:nvPr/>
      </p:nvGrpSpPr>
      <p:grpSpPr>
        <a:xfrm>
          <a:off x="0" y="0"/>
          <a:ext cx="0" cy="0"/>
          <a:chOff x="0" y="0"/>
          <a:chExt cx="0" cy="0"/>
        </a:xfrm>
      </p:grpSpPr>
      <p:sp>
        <p:nvSpPr>
          <p:cNvPr id="1309" name="Google Shape;1309;p150"/>
          <p:cNvSpPr txBox="1"/>
          <p:nvPr/>
        </p:nvSpPr>
        <p:spPr>
          <a:xfrm>
            <a:off x="172225" y="218150"/>
            <a:ext cx="6613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 elif N % 2 &gt; 0:</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return rf"${N}\pi/2$"</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else:</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return rf"${N // 2}\pi$"</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Apply custom tick formatter to x-axis</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ax.xaxis.set_major_formatter(FuncFormatter(format_func))</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Add labels, legend, and title</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ax.set_xlabel('x-axis (radians)')</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ax.set_ylabel('y-axis')</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ax.legend()</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ax.set_title('Sine Wave with Custom Tick Labels')</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 Show the plot</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plt.show()</a:t>
            </a:r>
            <a:endParaRPr sz="1200">
              <a:solidFill>
                <a:schemeClr val="dk2"/>
              </a:solidFill>
              <a:latin typeface="Inter"/>
              <a:ea typeface="Inter"/>
              <a:cs typeface="Inter"/>
              <a:sym typeface="Inter"/>
            </a:endParaRPr>
          </a:p>
        </p:txBody>
      </p:sp>
      <p:sp>
        <p:nvSpPr>
          <p:cNvPr id="1310" name="Google Shape;1310;p150"/>
          <p:cNvSpPr txBox="1"/>
          <p:nvPr/>
        </p:nvSpPr>
        <p:spPr>
          <a:xfrm>
            <a:off x="275550" y="4041325"/>
            <a:ext cx="661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Ticks are labeled in terms of multiples of π\piπ, enhancing interpretability.</a:t>
            </a:r>
            <a:endParaRPr b="1">
              <a:solidFill>
                <a:schemeClr val="dk2"/>
              </a:solidFill>
              <a:latin typeface="Inter"/>
              <a:ea typeface="Inter"/>
              <a:cs typeface="Inter"/>
              <a:sym typeface="Inte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4" name="Shape 1314"/>
        <p:cNvGrpSpPr/>
        <p:nvPr/>
      </p:nvGrpSpPr>
      <p:grpSpPr>
        <a:xfrm>
          <a:off x="0" y="0"/>
          <a:ext cx="0" cy="0"/>
          <a:chOff x="0" y="0"/>
          <a:chExt cx="0" cy="0"/>
        </a:xfrm>
      </p:grpSpPr>
      <p:sp>
        <p:nvSpPr>
          <p:cNvPr id="1315" name="Google Shape;1315;p151"/>
          <p:cNvSpPr txBox="1"/>
          <p:nvPr/>
        </p:nvSpPr>
        <p:spPr>
          <a:xfrm>
            <a:off x="126300" y="19517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Summary of Locators and Formatters</a:t>
            </a:r>
            <a:endParaRPr b="1">
              <a:solidFill>
                <a:schemeClr val="dk2"/>
              </a:solidFill>
              <a:latin typeface="Inter"/>
              <a:ea typeface="Inter"/>
              <a:cs typeface="Inter"/>
              <a:sym typeface="Inter"/>
            </a:endParaRPr>
          </a:p>
        </p:txBody>
      </p:sp>
      <p:sp>
        <p:nvSpPr>
          <p:cNvPr id="1316" name="Google Shape;1316;p151"/>
          <p:cNvSpPr txBox="1"/>
          <p:nvPr/>
        </p:nvSpPr>
        <p:spPr>
          <a:xfrm>
            <a:off x="252575" y="8036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17" name="Google Shape;1317;p151"/>
          <p:cNvPicPr preferRelativeResize="0"/>
          <p:nvPr/>
        </p:nvPicPr>
        <p:blipFill>
          <a:blip r:embed="rId3">
            <a:alphaModFix/>
          </a:blip>
          <a:stretch>
            <a:fillRect/>
          </a:stretch>
        </p:blipFill>
        <p:spPr>
          <a:xfrm>
            <a:off x="134938" y="716875"/>
            <a:ext cx="6848475" cy="35528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1" name="Shape 1321"/>
        <p:cNvGrpSpPr/>
        <p:nvPr/>
      </p:nvGrpSpPr>
      <p:grpSpPr>
        <a:xfrm>
          <a:off x="0" y="0"/>
          <a:ext cx="0" cy="0"/>
          <a:chOff x="0" y="0"/>
          <a:chExt cx="0" cy="0"/>
        </a:xfrm>
      </p:grpSpPr>
      <p:sp>
        <p:nvSpPr>
          <p:cNvPr id="1322" name="Google Shape;1322;p152"/>
          <p:cNvSpPr txBox="1"/>
          <p:nvPr/>
        </p:nvSpPr>
        <p:spPr>
          <a:xfrm>
            <a:off x="287025" y="401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23" name="Google Shape;1323;p152"/>
          <p:cNvPicPr preferRelativeResize="0"/>
          <p:nvPr/>
        </p:nvPicPr>
        <p:blipFill>
          <a:blip r:embed="rId3">
            <a:alphaModFix/>
          </a:blip>
          <a:stretch>
            <a:fillRect/>
          </a:stretch>
        </p:blipFill>
        <p:spPr>
          <a:xfrm>
            <a:off x="140813" y="269100"/>
            <a:ext cx="6905625" cy="32289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7" name="Shape 1327"/>
        <p:cNvGrpSpPr/>
        <p:nvPr/>
      </p:nvGrpSpPr>
      <p:grpSpPr>
        <a:xfrm>
          <a:off x="0" y="0"/>
          <a:ext cx="0" cy="0"/>
          <a:chOff x="0" y="0"/>
          <a:chExt cx="0" cy="0"/>
        </a:xfrm>
      </p:grpSpPr>
      <p:sp>
        <p:nvSpPr>
          <p:cNvPr id="1328" name="Google Shape;1328;p153"/>
          <p:cNvSpPr txBox="1"/>
          <p:nvPr/>
        </p:nvSpPr>
        <p:spPr>
          <a:xfrm>
            <a:off x="183700" y="149250"/>
            <a:ext cx="6613200" cy="17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900"/>
              <a:t>Customizing Matplotlib: Configurations and Stylesheets</a:t>
            </a:r>
            <a:endParaRPr b="1" sz="1900"/>
          </a:p>
          <a:p>
            <a:pPr indent="0" lvl="0" marL="0" rtl="0" algn="l">
              <a:lnSpc>
                <a:spcPct val="115000"/>
              </a:lnSpc>
              <a:spcBef>
                <a:spcPts val="1400"/>
              </a:spcBef>
              <a:spcAft>
                <a:spcPts val="0"/>
              </a:spcAft>
              <a:buNone/>
            </a:pPr>
            <a:r>
              <a:rPr b="1" lang="en" sz="1500"/>
              <a:t>1. Plot Customization by Hand</a:t>
            </a:r>
            <a:endParaRPr b="1" sz="1500"/>
          </a:p>
          <a:p>
            <a:pPr indent="-311150" lvl="0" marL="457200" rtl="0" algn="l">
              <a:lnSpc>
                <a:spcPct val="115000"/>
              </a:lnSpc>
              <a:spcBef>
                <a:spcPts val="1200"/>
              </a:spcBef>
              <a:spcAft>
                <a:spcPts val="0"/>
              </a:spcAft>
              <a:buSzPts val="1300"/>
              <a:buChar char="●"/>
            </a:pPr>
            <a:r>
              <a:rPr b="1" lang="en" sz="1300"/>
              <a:t>You can tweak individual plot elements for improved visual appeal.</a:t>
            </a:r>
            <a:endParaRPr b="1" sz="1300"/>
          </a:p>
          <a:p>
            <a:pPr indent="-311150" lvl="0" marL="457200" rtl="0" algn="l">
              <a:lnSpc>
                <a:spcPct val="115000"/>
              </a:lnSpc>
              <a:spcBef>
                <a:spcPts val="0"/>
              </a:spcBef>
              <a:spcAft>
                <a:spcPts val="0"/>
              </a:spcAft>
              <a:buSzPts val="1300"/>
              <a:buChar char="●"/>
            </a:pPr>
            <a:r>
              <a:rPr b="1" lang="en" sz="1300"/>
              <a:t>Example: Adjusting the background, gridlines, and axis spines to create a more polished histogram.</a:t>
            </a:r>
            <a:endParaRPr b="1">
              <a:solidFill>
                <a:schemeClr val="dk2"/>
              </a:solidFill>
              <a:latin typeface="Inter"/>
              <a:ea typeface="Inter"/>
              <a:cs typeface="Inter"/>
              <a:sym typeface="Inter"/>
            </a:endParaRPr>
          </a:p>
        </p:txBody>
      </p:sp>
      <p:sp>
        <p:nvSpPr>
          <p:cNvPr id="1329" name="Google Shape;1329;p153"/>
          <p:cNvSpPr txBox="1"/>
          <p:nvPr/>
        </p:nvSpPr>
        <p:spPr>
          <a:xfrm>
            <a:off x="482200" y="19747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30" name="Google Shape;1330;p153"/>
          <p:cNvPicPr preferRelativeResize="0"/>
          <p:nvPr/>
        </p:nvPicPr>
        <p:blipFill>
          <a:blip r:embed="rId3">
            <a:alphaModFix/>
          </a:blip>
          <a:stretch>
            <a:fillRect/>
          </a:stretch>
        </p:blipFill>
        <p:spPr>
          <a:xfrm>
            <a:off x="183700" y="1974725"/>
            <a:ext cx="4466125" cy="26700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34" name="Shape 1334"/>
        <p:cNvGrpSpPr/>
        <p:nvPr/>
      </p:nvGrpSpPr>
      <p:grpSpPr>
        <a:xfrm>
          <a:off x="0" y="0"/>
          <a:ext cx="0" cy="0"/>
          <a:chOff x="0" y="0"/>
          <a:chExt cx="0" cy="0"/>
        </a:xfrm>
      </p:grpSpPr>
      <p:sp>
        <p:nvSpPr>
          <p:cNvPr id="1335" name="Google Shape;1335;p154"/>
          <p:cNvSpPr txBox="1"/>
          <p:nvPr/>
        </p:nvSpPr>
        <p:spPr>
          <a:xfrm>
            <a:off x="241100" y="1492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36" name="Google Shape;1336;p154"/>
          <p:cNvPicPr preferRelativeResize="0"/>
          <p:nvPr/>
        </p:nvPicPr>
        <p:blipFill>
          <a:blip r:embed="rId3">
            <a:alphaModFix/>
          </a:blip>
          <a:stretch>
            <a:fillRect/>
          </a:stretch>
        </p:blipFill>
        <p:spPr>
          <a:xfrm>
            <a:off x="0" y="149250"/>
            <a:ext cx="5210175" cy="39814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0" name="Shape 1340"/>
        <p:cNvGrpSpPr/>
        <p:nvPr/>
      </p:nvGrpSpPr>
      <p:grpSpPr>
        <a:xfrm>
          <a:off x="0" y="0"/>
          <a:ext cx="0" cy="0"/>
          <a:chOff x="0" y="0"/>
          <a:chExt cx="0" cy="0"/>
        </a:xfrm>
      </p:grpSpPr>
      <p:sp>
        <p:nvSpPr>
          <p:cNvPr id="1341" name="Google Shape;1341;p155"/>
          <p:cNvSpPr txBox="1"/>
          <p:nvPr/>
        </p:nvSpPr>
        <p:spPr>
          <a:xfrm>
            <a:off x="183700" y="183700"/>
            <a:ext cx="6613200" cy="10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2. Changing Defaults with </a:t>
            </a:r>
            <a:r>
              <a:rPr b="1" lang="en" sz="1500">
                <a:solidFill>
                  <a:srgbClr val="188038"/>
                </a:solidFill>
                <a:latin typeface="Roboto Mono"/>
                <a:ea typeface="Roboto Mono"/>
                <a:cs typeface="Roboto Mono"/>
                <a:sym typeface="Roboto Mono"/>
              </a:rPr>
              <a:t>rcParams</a:t>
            </a:r>
            <a:endParaRPr b="1" sz="1500">
              <a:solidFill>
                <a:srgbClr val="188038"/>
              </a:solidFill>
              <a:latin typeface="Roboto Mono"/>
              <a:ea typeface="Roboto Mono"/>
              <a:cs typeface="Roboto Mono"/>
              <a:sym typeface="Roboto Mono"/>
            </a:endParaRPr>
          </a:p>
          <a:p>
            <a:pPr indent="-311150" lvl="0" marL="457200" rtl="0" algn="l">
              <a:lnSpc>
                <a:spcPct val="115000"/>
              </a:lnSpc>
              <a:spcBef>
                <a:spcPts val="1200"/>
              </a:spcBef>
              <a:spcAft>
                <a:spcPts val="0"/>
              </a:spcAft>
              <a:buSzPts val="1300"/>
              <a:buChar char="●"/>
            </a:pPr>
            <a:r>
              <a:rPr b="1" lang="en" sz="1300"/>
              <a:t>Adjust runtime configuration settings for consistent styling across plots.</a:t>
            </a:r>
            <a:endParaRPr b="1" sz="1300"/>
          </a:p>
          <a:p>
            <a:pPr indent="-311150" lvl="0" marL="457200" rtl="0" algn="l">
              <a:lnSpc>
                <a:spcPct val="115000"/>
              </a:lnSpc>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plt.rc()</a:t>
            </a:r>
            <a:r>
              <a:rPr b="1" lang="en" sz="1300"/>
              <a:t> to customize settings like colors, gridlines, tick marks, etc.</a:t>
            </a:r>
            <a:endParaRPr b="1">
              <a:solidFill>
                <a:schemeClr val="dk2"/>
              </a:solidFill>
              <a:latin typeface="Inter"/>
              <a:ea typeface="Inter"/>
              <a:cs typeface="Inter"/>
              <a:sym typeface="Inter"/>
            </a:endParaRPr>
          </a:p>
        </p:txBody>
      </p:sp>
      <p:sp>
        <p:nvSpPr>
          <p:cNvPr id="1342" name="Google Shape;1342;p155"/>
          <p:cNvSpPr txBox="1"/>
          <p:nvPr/>
        </p:nvSpPr>
        <p:spPr>
          <a:xfrm>
            <a:off x="482200" y="1618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43" name="Google Shape;1343;p155"/>
          <p:cNvPicPr preferRelativeResize="0"/>
          <p:nvPr/>
        </p:nvPicPr>
        <p:blipFill>
          <a:blip r:embed="rId3">
            <a:alphaModFix/>
          </a:blip>
          <a:stretch>
            <a:fillRect/>
          </a:stretch>
        </p:blipFill>
        <p:spPr>
          <a:xfrm>
            <a:off x="183700" y="1463150"/>
            <a:ext cx="7382990" cy="28505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7" name="Shape 1347"/>
        <p:cNvGrpSpPr/>
        <p:nvPr/>
      </p:nvGrpSpPr>
      <p:grpSpPr>
        <a:xfrm>
          <a:off x="0" y="0"/>
          <a:ext cx="0" cy="0"/>
          <a:chOff x="0" y="0"/>
          <a:chExt cx="0" cy="0"/>
        </a:xfrm>
      </p:grpSpPr>
      <p:sp>
        <p:nvSpPr>
          <p:cNvPr id="1348" name="Google Shape;1348;p156"/>
          <p:cNvSpPr txBox="1"/>
          <p:nvPr/>
        </p:nvSpPr>
        <p:spPr>
          <a:xfrm>
            <a:off x="218150" y="1492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49" name="Google Shape;1349;p156"/>
          <p:cNvPicPr preferRelativeResize="0"/>
          <p:nvPr/>
        </p:nvPicPr>
        <p:blipFill>
          <a:blip r:embed="rId3">
            <a:alphaModFix/>
          </a:blip>
          <a:stretch>
            <a:fillRect/>
          </a:stretch>
        </p:blipFill>
        <p:spPr>
          <a:xfrm>
            <a:off x="0" y="149250"/>
            <a:ext cx="5276850" cy="38671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3" name="Shape 1353"/>
        <p:cNvGrpSpPr/>
        <p:nvPr/>
      </p:nvGrpSpPr>
      <p:grpSpPr>
        <a:xfrm>
          <a:off x="0" y="0"/>
          <a:ext cx="0" cy="0"/>
          <a:chOff x="0" y="0"/>
          <a:chExt cx="0" cy="0"/>
        </a:xfrm>
      </p:grpSpPr>
      <p:sp>
        <p:nvSpPr>
          <p:cNvPr id="1354" name="Google Shape;1354;p157"/>
          <p:cNvSpPr txBox="1"/>
          <p:nvPr/>
        </p:nvSpPr>
        <p:spPr>
          <a:xfrm>
            <a:off x="160725" y="149250"/>
            <a:ext cx="6613200" cy="303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Stylesheets</a:t>
            </a:r>
            <a:endParaRPr b="1" sz="1500"/>
          </a:p>
          <a:p>
            <a:pPr indent="-311150" lvl="0" marL="457200" rtl="0" algn="l">
              <a:lnSpc>
                <a:spcPct val="115000"/>
              </a:lnSpc>
              <a:spcBef>
                <a:spcPts val="1200"/>
              </a:spcBef>
              <a:spcAft>
                <a:spcPts val="0"/>
              </a:spcAft>
              <a:buSzPts val="1300"/>
              <a:buChar char="●"/>
            </a:pPr>
            <a:r>
              <a:rPr b="1" lang="en" sz="1300"/>
              <a:t>Matplotlib offers built-in stylesheets to easily change the overall appearance of plots.</a:t>
            </a:r>
            <a:endParaRPr b="1" sz="1300"/>
          </a:p>
          <a:p>
            <a:pPr indent="-311150" lvl="0" marL="457200" rtl="0" algn="l">
              <a:lnSpc>
                <a:spcPct val="115000"/>
              </a:lnSpc>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plt.style.use('stylename')</a:t>
            </a:r>
            <a:r>
              <a:rPr b="1" lang="en" sz="1300"/>
              <a:t> to apply a style globally or within a context manager.</a:t>
            </a:r>
            <a:endParaRPr b="1" sz="1300"/>
          </a:p>
          <a:p>
            <a:pPr indent="0" lvl="0" marL="0" rtl="0" algn="l">
              <a:lnSpc>
                <a:spcPct val="115000"/>
              </a:lnSpc>
              <a:spcBef>
                <a:spcPts val="1200"/>
              </a:spcBef>
              <a:spcAft>
                <a:spcPts val="0"/>
              </a:spcAft>
              <a:buNone/>
            </a:pPr>
            <a:r>
              <a:rPr b="1" lang="en" sz="1300"/>
              <a:t>Exploring Built-in Styles</a:t>
            </a:r>
            <a:endParaRPr b="1" sz="1300"/>
          </a:p>
          <a:p>
            <a:pPr indent="-311150" lvl="0" marL="457200" rtl="0" algn="l">
              <a:lnSpc>
                <a:spcPct val="115000"/>
              </a:lnSpc>
              <a:spcBef>
                <a:spcPts val="1200"/>
              </a:spcBef>
              <a:spcAft>
                <a:spcPts val="0"/>
              </a:spcAft>
              <a:buSzPts val="1300"/>
              <a:buChar char="●"/>
            </a:pPr>
            <a:r>
              <a:rPr b="1" lang="en" sz="1300"/>
              <a:t>Check available styles: </a:t>
            </a:r>
            <a:r>
              <a:rPr b="1" lang="en" sz="1300">
                <a:solidFill>
                  <a:srgbClr val="188038"/>
                </a:solidFill>
                <a:latin typeface="Roboto Mono"/>
                <a:ea typeface="Roboto Mono"/>
                <a:cs typeface="Roboto Mono"/>
                <a:sym typeface="Roboto Mono"/>
              </a:rPr>
              <a:t>plt.style.available</a:t>
            </a:r>
            <a:r>
              <a:rPr b="1" lang="en" sz="1300"/>
              <a:t>.</a:t>
            </a:r>
            <a:endParaRPr b="1" sz="1300"/>
          </a:p>
          <a:p>
            <a:pPr indent="0" lvl="0" marL="0" rtl="0" algn="l">
              <a:lnSpc>
                <a:spcPct val="115000"/>
              </a:lnSpc>
              <a:spcBef>
                <a:spcPts val="1200"/>
              </a:spcBef>
              <a:spcAft>
                <a:spcPts val="0"/>
              </a:spcAft>
              <a:buNone/>
            </a:pPr>
            <a:r>
              <a:rPr b="1" lang="en" sz="1300"/>
              <a:t>Example Styles:</a:t>
            </a:r>
            <a:endParaRPr b="1" sz="1300"/>
          </a:p>
          <a:p>
            <a:pPr indent="-311150" lvl="0" marL="457200" rtl="0" algn="l">
              <a:lnSpc>
                <a:spcPct val="115000"/>
              </a:lnSpc>
              <a:spcBef>
                <a:spcPts val="1200"/>
              </a:spcBef>
              <a:spcAft>
                <a:spcPts val="0"/>
              </a:spcAft>
              <a:buSzPts val="1300"/>
              <a:buAutoNum type="arabicPeriod"/>
            </a:pPr>
            <a:r>
              <a:rPr b="1" lang="en" sz="1300"/>
              <a:t>Default Style</a:t>
            </a:r>
            <a:endParaRPr b="1">
              <a:solidFill>
                <a:schemeClr val="dk2"/>
              </a:solidFill>
              <a:latin typeface="Inter"/>
              <a:ea typeface="Inter"/>
              <a:cs typeface="Inter"/>
              <a:sym typeface="Inter"/>
            </a:endParaRPr>
          </a:p>
        </p:txBody>
      </p:sp>
      <p:sp>
        <p:nvSpPr>
          <p:cNvPr id="1355" name="Google Shape;1355;p157"/>
          <p:cNvSpPr txBox="1"/>
          <p:nvPr/>
        </p:nvSpPr>
        <p:spPr>
          <a:xfrm>
            <a:off x="413325" y="3363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56" name="Google Shape;1356;p157"/>
          <p:cNvPicPr preferRelativeResize="0"/>
          <p:nvPr/>
        </p:nvPicPr>
        <p:blipFill>
          <a:blip r:embed="rId3">
            <a:alphaModFix/>
          </a:blip>
          <a:stretch>
            <a:fillRect/>
          </a:stretch>
        </p:blipFill>
        <p:spPr>
          <a:xfrm>
            <a:off x="160725" y="3363950"/>
            <a:ext cx="3272100" cy="964400"/>
          </a:xfrm>
          <a:prstGeom prst="rect">
            <a:avLst/>
          </a:prstGeom>
          <a:noFill/>
          <a:ln>
            <a:noFill/>
          </a:ln>
        </p:spPr>
      </p:pic>
      <p:sp>
        <p:nvSpPr>
          <p:cNvPr id="1357" name="Google Shape;1357;p157"/>
          <p:cNvSpPr txBox="1"/>
          <p:nvPr/>
        </p:nvSpPr>
        <p:spPr>
          <a:xfrm>
            <a:off x="6073475" y="2307675"/>
            <a:ext cx="308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358" name="Google Shape;1358;p157"/>
          <p:cNvSpPr txBox="1"/>
          <p:nvPr/>
        </p:nvSpPr>
        <p:spPr>
          <a:xfrm>
            <a:off x="7921900" y="2307675"/>
            <a:ext cx="123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59" name="Google Shape;1359;p157"/>
          <p:cNvPicPr preferRelativeResize="0"/>
          <p:nvPr/>
        </p:nvPicPr>
        <p:blipFill>
          <a:blip r:embed="rId4">
            <a:alphaModFix/>
          </a:blip>
          <a:stretch>
            <a:fillRect/>
          </a:stretch>
        </p:blipFill>
        <p:spPr>
          <a:xfrm>
            <a:off x="4626850" y="1492525"/>
            <a:ext cx="4824250" cy="32383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63" name="Shape 1363"/>
        <p:cNvGrpSpPr/>
        <p:nvPr/>
      </p:nvGrpSpPr>
      <p:grpSpPr>
        <a:xfrm>
          <a:off x="0" y="0"/>
          <a:ext cx="0" cy="0"/>
          <a:chOff x="0" y="0"/>
          <a:chExt cx="0" cy="0"/>
        </a:xfrm>
      </p:grpSpPr>
      <p:sp>
        <p:nvSpPr>
          <p:cNvPr id="1364" name="Google Shape;1364;p158"/>
          <p:cNvSpPr txBox="1"/>
          <p:nvPr/>
        </p:nvSpPr>
        <p:spPr>
          <a:xfrm>
            <a:off x="332950" y="21815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FiveThirtyEight Style</a:t>
            </a:r>
            <a:endParaRPr b="1">
              <a:solidFill>
                <a:schemeClr val="dk2"/>
              </a:solidFill>
              <a:latin typeface="Inter"/>
              <a:ea typeface="Inter"/>
              <a:cs typeface="Inter"/>
              <a:sym typeface="Inter"/>
            </a:endParaRPr>
          </a:p>
        </p:txBody>
      </p:sp>
      <p:sp>
        <p:nvSpPr>
          <p:cNvPr id="1365" name="Google Shape;1365;p158"/>
          <p:cNvSpPr txBox="1"/>
          <p:nvPr/>
        </p:nvSpPr>
        <p:spPr>
          <a:xfrm>
            <a:off x="482200" y="780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66" name="Google Shape;1366;p158"/>
          <p:cNvPicPr preferRelativeResize="0"/>
          <p:nvPr/>
        </p:nvPicPr>
        <p:blipFill>
          <a:blip r:embed="rId3">
            <a:alphaModFix/>
          </a:blip>
          <a:stretch>
            <a:fillRect/>
          </a:stretch>
        </p:blipFill>
        <p:spPr>
          <a:xfrm>
            <a:off x="332950" y="730900"/>
            <a:ext cx="3628000" cy="658300"/>
          </a:xfrm>
          <a:prstGeom prst="rect">
            <a:avLst/>
          </a:prstGeom>
          <a:noFill/>
          <a:ln>
            <a:noFill/>
          </a:ln>
        </p:spPr>
      </p:pic>
      <p:sp>
        <p:nvSpPr>
          <p:cNvPr id="1367" name="Google Shape;1367;p158"/>
          <p:cNvSpPr txBox="1"/>
          <p:nvPr/>
        </p:nvSpPr>
        <p:spPr>
          <a:xfrm>
            <a:off x="390350" y="1664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68" name="Google Shape;1368;p158"/>
          <p:cNvPicPr preferRelativeResize="0"/>
          <p:nvPr/>
        </p:nvPicPr>
        <p:blipFill>
          <a:blip r:embed="rId4">
            <a:alphaModFix/>
          </a:blip>
          <a:stretch>
            <a:fillRect/>
          </a:stretch>
        </p:blipFill>
        <p:spPr>
          <a:xfrm>
            <a:off x="152400" y="1501750"/>
            <a:ext cx="4969181" cy="2804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72" name="Shape 1372"/>
        <p:cNvGrpSpPr/>
        <p:nvPr/>
      </p:nvGrpSpPr>
      <p:grpSpPr>
        <a:xfrm>
          <a:off x="0" y="0"/>
          <a:ext cx="0" cy="0"/>
          <a:chOff x="0" y="0"/>
          <a:chExt cx="0" cy="0"/>
        </a:xfrm>
      </p:grpSpPr>
      <p:sp>
        <p:nvSpPr>
          <p:cNvPr id="1373" name="Google Shape;1373;p159"/>
          <p:cNvSpPr txBox="1"/>
          <p:nvPr/>
        </p:nvSpPr>
        <p:spPr>
          <a:xfrm>
            <a:off x="241100" y="218150"/>
            <a:ext cx="6613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300"/>
              <a:t>ggplot Style</a:t>
            </a:r>
            <a:endParaRPr b="1">
              <a:solidFill>
                <a:schemeClr val="dk2"/>
              </a:solidFill>
              <a:latin typeface="Inter"/>
              <a:ea typeface="Inter"/>
              <a:cs typeface="Inter"/>
              <a:sym typeface="Inter"/>
            </a:endParaRPr>
          </a:p>
        </p:txBody>
      </p:sp>
      <p:sp>
        <p:nvSpPr>
          <p:cNvPr id="1374" name="Google Shape;1374;p159"/>
          <p:cNvSpPr txBox="1"/>
          <p:nvPr/>
        </p:nvSpPr>
        <p:spPr>
          <a:xfrm>
            <a:off x="401825" y="757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75" name="Google Shape;1375;p159"/>
          <p:cNvPicPr preferRelativeResize="0"/>
          <p:nvPr/>
        </p:nvPicPr>
        <p:blipFill>
          <a:blip r:embed="rId3">
            <a:alphaModFix/>
          </a:blip>
          <a:stretch>
            <a:fillRect/>
          </a:stretch>
        </p:blipFill>
        <p:spPr>
          <a:xfrm>
            <a:off x="241100" y="656650"/>
            <a:ext cx="2476500" cy="571500"/>
          </a:xfrm>
          <a:prstGeom prst="rect">
            <a:avLst/>
          </a:prstGeom>
          <a:noFill/>
          <a:ln>
            <a:noFill/>
          </a:ln>
        </p:spPr>
      </p:pic>
      <p:sp>
        <p:nvSpPr>
          <p:cNvPr id="1376" name="Google Shape;1376;p159"/>
          <p:cNvSpPr txBox="1"/>
          <p:nvPr/>
        </p:nvSpPr>
        <p:spPr>
          <a:xfrm>
            <a:off x="332950" y="15384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77" name="Google Shape;1377;p159"/>
          <p:cNvPicPr preferRelativeResize="0"/>
          <p:nvPr/>
        </p:nvPicPr>
        <p:blipFill>
          <a:blip r:embed="rId4">
            <a:alphaModFix/>
          </a:blip>
          <a:stretch>
            <a:fillRect/>
          </a:stretch>
        </p:blipFill>
        <p:spPr>
          <a:xfrm>
            <a:off x="152400" y="1348350"/>
            <a:ext cx="4531851" cy="2930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28" name="Shape 428"/>
        <p:cNvGrpSpPr/>
        <p:nvPr/>
      </p:nvGrpSpPr>
      <p:grpSpPr>
        <a:xfrm>
          <a:off x="0" y="0"/>
          <a:ext cx="0" cy="0"/>
          <a:chOff x="0" y="0"/>
          <a:chExt cx="0" cy="0"/>
        </a:xfrm>
      </p:grpSpPr>
      <p:sp>
        <p:nvSpPr>
          <p:cNvPr id="429" name="Google Shape;429;p52"/>
          <p:cNvSpPr txBox="1"/>
          <p:nvPr/>
        </p:nvSpPr>
        <p:spPr>
          <a:xfrm>
            <a:off x="1144500" y="404575"/>
            <a:ext cx="621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Inter"/>
                <a:ea typeface="Inter"/>
                <a:cs typeface="Inter"/>
                <a:sym typeface="Inter"/>
              </a:rPr>
              <a:t>Plotting from an IPython Shell</a:t>
            </a:r>
            <a:endParaRPr b="1" sz="1800">
              <a:solidFill>
                <a:schemeClr val="dk2"/>
              </a:solidFill>
              <a:latin typeface="Inter"/>
              <a:ea typeface="Inter"/>
              <a:cs typeface="Inter"/>
              <a:sym typeface="Inter"/>
            </a:endParaRPr>
          </a:p>
        </p:txBody>
      </p:sp>
      <p:sp>
        <p:nvSpPr>
          <p:cNvPr id="430" name="Google Shape;430;p52"/>
          <p:cNvSpPr txBox="1"/>
          <p:nvPr/>
        </p:nvSpPr>
        <p:spPr>
          <a:xfrm>
            <a:off x="1209282" y="992664"/>
            <a:ext cx="6218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IPython Compatibility:</a:t>
            </a:r>
            <a:endParaRPr b="1">
              <a:solidFill>
                <a:schemeClr val="dk2"/>
              </a:solidFill>
              <a:latin typeface="Inter"/>
              <a:ea typeface="Inter"/>
              <a:cs typeface="Inter"/>
              <a:sym typeface="Inter"/>
            </a:endParaRPr>
          </a:p>
        </p:txBody>
      </p:sp>
      <p:sp>
        <p:nvSpPr>
          <p:cNvPr id="431" name="Google Shape;431;p52"/>
          <p:cNvSpPr txBox="1"/>
          <p:nvPr/>
        </p:nvSpPr>
        <p:spPr>
          <a:xfrm>
            <a:off x="1597883" y="1318810"/>
            <a:ext cx="6218100" cy="400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b="1" lang="en">
                <a:solidFill>
                  <a:schemeClr val="dk2"/>
                </a:solidFill>
                <a:latin typeface="Inter"/>
                <a:ea typeface="Inter"/>
                <a:cs typeface="Inter"/>
                <a:sym typeface="Inter"/>
              </a:rPr>
              <a:t>Matplotlib integrates seamlessly with the IPython shell.</a:t>
            </a:r>
            <a:endParaRPr b="1">
              <a:solidFill>
                <a:schemeClr val="dk2"/>
              </a:solidFill>
              <a:latin typeface="Inter"/>
              <a:ea typeface="Inter"/>
              <a:cs typeface="Inter"/>
              <a:sym typeface="Inter"/>
            </a:endParaRPr>
          </a:p>
        </p:txBody>
      </p:sp>
      <p:sp>
        <p:nvSpPr>
          <p:cNvPr id="432" name="Google Shape;432;p52"/>
          <p:cNvSpPr txBox="1"/>
          <p:nvPr/>
        </p:nvSpPr>
        <p:spPr>
          <a:xfrm>
            <a:off x="1209282" y="1841833"/>
            <a:ext cx="6218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Activating Matplotlib Mode:</a:t>
            </a:r>
            <a:endParaRPr sz="1500">
              <a:solidFill>
                <a:schemeClr val="dk2"/>
              </a:solidFill>
              <a:latin typeface="Inter"/>
              <a:ea typeface="Inter"/>
              <a:cs typeface="Inter"/>
              <a:sym typeface="Inter"/>
            </a:endParaRPr>
          </a:p>
        </p:txBody>
      </p:sp>
      <p:sp>
        <p:nvSpPr>
          <p:cNvPr id="433" name="Google Shape;433;p52"/>
          <p:cNvSpPr txBox="1"/>
          <p:nvPr/>
        </p:nvSpPr>
        <p:spPr>
          <a:xfrm>
            <a:off x="1781394" y="2213859"/>
            <a:ext cx="6218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b="1" lang="en">
                <a:latin typeface="Inter"/>
                <a:ea typeface="Inter"/>
                <a:cs typeface="Inter"/>
                <a:sym typeface="Inter"/>
              </a:rPr>
              <a:t>Use the </a:t>
            </a:r>
            <a:r>
              <a:rPr b="1" lang="en">
                <a:solidFill>
                  <a:srgbClr val="188038"/>
                </a:solidFill>
                <a:latin typeface="Inter"/>
                <a:ea typeface="Inter"/>
                <a:cs typeface="Inter"/>
                <a:sym typeface="Inter"/>
              </a:rPr>
              <a:t>%matplotlib</a:t>
            </a:r>
            <a:r>
              <a:rPr b="1" lang="en">
                <a:latin typeface="Inter"/>
                <a:ea typeface="Inter"/>
                <a:cs typeface="Inter"/>
                <a:sym typeface="Inter"/>
              </a:rPr>
              <a:t> magic command:</a:t>
            </a:r>
            <a:endParaRPr b="1">
              <a:latin typeface="Inter"/>
              <a:ea typeface="Inter"/>
              <a:cs typeface="Inter"/>
              <a:sym typeface="Inter"/>
            </a:endParaRPr>
          </a:p>
          <a:p>
            <a:pPr indent="0" lvl="0" marL="45720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%matplotlib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Using matplotlib backend: TkAgg</a:t>
            </a:r>
            <a:endParaRPr b="1">
              <a:latin typeface="Inter"/>
              <a:ea typeface="Inter"/>
              <a:cs typeface="Inter"/>
              <a:sym typeface="Inter"/>
            </a:endParaRPr>
          </a:p>
        </p:txBody>
      </p:sp>
      <p:sp>
        <p:nvSpPr>
          <p:cNvPr id="434" name="Google Shape;434;p52"/>
          <p:cNvSpPr txBox="1"/>
          <p:nvPr/>
        </p:nvSpPr>
        <p:spPr>
          <a:xfrm>
            <a:off x="1295573" y="3219479"/>
            <a:ext cx="6218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Inter"/>
              <a:buChar char="●"/>
            </a:pPr>
            <a:r>
              <a:rPr b="1" lang="en">
                <a:latin typeface="Inter"/>
                <a:ea typeface="Inter"/>
                <a:cs typeface="Inter"/>
                <a:sym typeface="Inter"/>
              </a:rPr>
              <a:t>Workflow in IPython:</a:t>
            </a:r>
            <a:endParaRPr b="1" sz="1500">
              <a:solidFill>
                <a:schemeClr val="dk2"/>
              </a:solidFill>
              <a:latin typeface="Inter"/>
              <a:ea typeface="Inter"/>
              <a:cs typeface="Inter"/>
              <a:sym typeface="Inter"/>
            </a:endParaRPr>
          </a:p>
        </p:txBody>
      </p:sp>
      <p:sp>
        <p:nvSpPr>
          <p:cNvPr id="435" name="Google Shape;435;p52"/>
          <p:cNvSpPr txBox="1"/>
          <p:nvPr/>
        </p:nvSpPr>
        <p:spPr>
          <a:xfrm>
            <a:off x="1708173" y="3476828"/>
            <a:ext cx="6218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After enabling the mode, import Matplotlib:</a:t>
            </a:r>
            <a:endParaRPr b="1">
              <a:solidFill>
                <a:schemeClr val="dk2"/>
              </a:solidFill>
              <a:latin typeface="Inter"/>
              <a:ea typeface="Inter"/>
              <a:cs typeface="Inter"/>
              <a:sym typeface="Inter"/>
            </a:endParaRPr>
          </a:p>
          <a:p>
            <a:pPr indent="0" lvl="0" marL="457200" rtl="0" algn="l">
              <a:spcBef>
                <a:spcPts val="0"/>
              </a:spcBef>
              <a:spcAft>
                <a:spcPts val="0"/>
              </a:spcAft>
              <a:buNone/>
            </a:pPr>
            <a:r>
              <a:t/>
            </a:r>
            <a:endParaRPr b="1">
              <a:solidFill>
                <a:schemeClr val="dk2"/>
              </a:solidFill>
              <a:latin typeface="Inter"/>
              <a:ea typeface="Inter"/>
              <a:cs typeface="Inter"/>
              <a:sym typeface="Inter"/>
            </a:endParaRPr>
          </a:p>
          <a:p>
            <a:pPr indent="0" lvl="0" marL="0" rtl="0" algn="l">
              <a:spcBef>
                <a:spcPts val="0"/>
              </a:spcBef>
              <a:spcAft>
                <a:spcPts val="0"/>
              </a:spcAft>
              <a:buNone/>
            </a:pPr>
            <a:r>
              <a:rPr b="1" lang="en">
                <a:solidFill>
                  <a:schemeClr val="dk2"/>
                </a:solidFill>
                <a:latin typeface="Inter"/>
                <a:ea typeface="Inter"/>
                <a:cs typeface="Inter"/>
                <a:sym typeface="Inter"/>
              </a:rPr>
              <a:t>              import matplotlib.pyplot as plt</a:t>
            </a:r>
            <a:endParaRPr b="1">
              <a:solidFill>
                <a:schemeClr val="dk2"/>
              </a:solidFill>
              <a:latin typeface="Inter"/>
              <a:ea typeface="Inter"/>
              <a:cs typeface="Inter"/>
              <a:sym typeface="Inter"/>
            </a:endParaRPr>
          </a:p>
          <a:p>
            <a:pPr indent="0" lvl="0" marL="0" rtl="0" algn="l">
              <a:spcBef>
                <a:spcPts val="0"/>
              </a:spcBef>
              <a:spcAft>
                <a:spcPts val="0"/>
              </a:spcAft>
              <a:buNone/>
            </a:pPr>
            <a:r>
              <a:t/>
            </a:r>
            <a:endParaRPr b="1">
              <a:solidFill>
                <a:schemeClr val="dk2"/>
              </a:solidFill>
              <a:latin typeface="Inter"/>
              <a:ea typeface="Inter"/>
              <a:cs typeface="Inter"/>
              <a:sym typeface="Inter"/>
            </a:endParaRPr>
          </a:p>
          <a:p>
            <a:pPr indent="0" lvl="0" marL="0" rtl="0" algn="l">
              <a:spcBef>
                <a:spcPts val="0"/>
              </a:spcBef>
              <a:spcAft>
                <a:spcPts val="0"/>
              </a:spcAft>
              <a:buNone/>
            </a:pPr>
            <a:r>
              <a:t/>
            </a:r>
            <a:endParaRPr b="1">
              <a:solidFill>
                <a:schemeClr val="dk2"/>
              </a:solidFill>
              <a:latin typeface="Inter"/>
              <a:ea typeface="Inter"/>
              <a:cs typeface="Inter"/>
              <a:sym typeface="Inter"/>
            </a:endParaRPr>
          </a:p>
        </p:txBody>
      </p:sp>
      <p:sp>
        <p:nvSpPr>
          <p:cNvPr id="436" name="Google Shape;436;p52"/>
          <p:cNvSpPr txBox="1"/>
          <p:nvPr/>
        </p:nvSpPr>
        <p:spPr>
          <a:xfrm>
            <a:off x="1727424" y="4145063"/>
            <a:ext cx="57861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latin typeface="Inter"/>
                <a:ea typeface="Inter"/>
                <a:cs typeface="Inter"/>
                <a:sym typeface="Inter"/>
              </a:rPr>
              <a:t>Any </a:t>
            </a:r>
            <a:r>
              <a:rPr b="1" lang="en" sz="1300">
                <a:solidFill>
                  <a:srgbClr val="188038"/>
                </a:solidFill>
                <a:latin typeface="Inter"/>
                <a:ea typeface="Inter"/>
                <a:cs typeface="Inter"/>
                <a:sym typeface="Inter"/>
              </a:rPr>
              <a:t>plt</a:t>
            </a:r>
            <a:r>
              <a:rPr b="1" lang="en" sz="1300">
                <a:latin typeface="Inter"/>
                <a:ea typeface="Inter"/>
                <a:cs typeface="Inter"/>
                <a:sym typeface="Inter"/>
              </a:rPr>
              <a:t> plot command will open a figure window.</a:t>
            </a:r>
            <a:endParaRPr b="1">
              <a:solidFill>
                <a:schemeClr val="dk2"/>
              </a:solidFill>
              <a:latin typeface="Inter"/>
              <a:ea typeface="Inter"/>
              <a:cs typeface="Inter"/>
              <a:sym typeface="Inte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1" name="Shape 1381"/>
        <p:cNvGrpSpPr/>
        <p:nvPr/>
      </p:nvGrpSpPr>
      <p:grpSpPr>
        <a:xfrm>
          <a:off x="0" y="0"/>
          <a:ext cx="0" cy="0"/>
          <a:chOff x="0" y="0"/>
          <a:chExt cx="0" cy="0"/>
        </a:xfrm>
      </p:grpSpPr>
      <p:sp>
        <p:nvSpPr>
          <p:cNvPr id="1382" name="Google Shape;1382;p160"/>
          <p:cNvSpPr txBox="1"/>
          <p:nvPr/>
        </p:nvSpPr>
        <p:spPr>
          <a:xfrm>
            <a:off x="229625" y="25257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Dark Background Style</a:t>
            </a:r>
            <a:endParaRPr b="1">
              <a:solidFill>
                <a:schemeClr val="dk2"/>
              </a:solidFill>
              <a:latin typeface="Inter"/>
              <a:ea typeface="Inter"/>
              <a:cs typeface="Inter"/>
              <a:sym typeface="Inter"/>
            </a:endParaRPr>
          </a:p>
        </p:txBody>
      </p:sp>
      <p:sp>
        <p:nvSpPr>
          <p:cNvPr id="1383" name="Google Shape;1383;p160"/>
          <p:cNvSpPr txBox="1"/>
          <p:nvPr/>
        </p:nvSpPr>
        <p:spPr>
          <a:xfrm>
            <a:off x="378875" y="7233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84" name="Google Shape;1384;p160"/>
          <p:cNvPicPr preferRelativeResize="0"/>
          <p:nvPr/>
        </p:nvPicPr>
        <p:blipFill>
          <a:blip r:embed="rId3">
            <a:alphaModFix/>
          </a:blip>
          <a:stretch>
            <a:fillRect/>
          </a:stretch>
        </p:blipFill>
        <p:spPr>
          <a:xfrm>
            <a:off x="229625" y="792200"/>
            <a:ext cx="3714750" cy="466725"/>
          </a:xfrm>
          <a:prstGeom prst="rect">
            <a:avLst/>
          </a:prstGeom>
          <a:noFill/>
          <a:ln>
            <a:noFill/>
          </a:ln>
        </p:spPr>
      </p:pic>
      <p:sp>
        <p:nvSpPr>
          <p:cNvPr id="1385" name="Google Shape;1385;p160"/>
          <p:cNvSpPr txBox="1"/>
          <p:nvPr/>
        </p:nvSpPr>
        <p:spPr>
          <a:xfrm>
            <a:off x="287025" y="14695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86" name="Google Shape;1386;p160"/>
          <p:cNvPicPr preferRelativeResize="0"/>
          <p:nvPr/>
        </p:nvPicPr>
        <p:blipFill>
          <a:blip r:embed="rId4">
            <a:alphaModFix/>
          </a:blip>
          <a:stretch>
            <a:fillRect/>
          </a:stretch>
        </p:blipFill>
        <p:spPr>
          <a:xfrm>
            <a:off x="229625" y="1570550"/>
            <a:ext cx="4085608" cy="29998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0" name="Shape 1390"/>
        <p:cNvGrpSpPr/>
        <p:nvPr/>
      </p:nvGrpSpPr>
      <p:grpSpPr>
        <a:xfrm>
          <a:off x="0" y="0"/>
          <a:ext cx="0" cy="0"/>
          <a:chOff x="0" y="0"/>
          <a:chExt cx="0" cy="0"/>
        </a:xfrm>
      </p:grpSpPr>
      <p:sp>
        <p:nvSpPr>
          <p:cNvPr id="1391" name="Google Shape;1391;p161"/>
          <p:cNvSpPr txBox="1"/>
          <p:nvPr/>
        </p:nvSpPr>
        <p:spPr>
          <a:xfrm>
            <a:off x="218150" y="183700"/>
            <a:ext cx="20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Grayscale Style</a:t>
            </a:r>
            <a:endParaRPr b="1">
              <a:solidFill>
                <a:schemeClr val="dk2"/>
              </a:solidFill>
              <a:latin typeface="Inter"/>
              <a:ea typeface="Inter"/>
              <a:cs typeface="Inter"/>
              <a:sym typeface="Inter"/>
            </a:endParaRPr>
          </a:p>
        </p:txBody>
      </p:sp>
      <p:sp>
        <p:nvSpPr>
          <p:cNvPr id="1392" name="Google Shape;1392;p161"/>
          <p:cNvSpPr txBox="1"/>
          <p:nvPr/>
        </p:nvSpPr>
        <p:spPr>
          <a:xfrm>
            <a:off x="355900" y="7233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93" name="Google Shape;1393;p161"/>
          <p:cNvPicPr preferRelativeResize="0"/>
          <p:nvPr/>
        </p:nvPicPr>
        <p:blipFill>
          <a:blip r:embed="rId3">
            <a:alphaModFix/>
          </a:blip>
          <a:stretch>
            <a:fillRect/>
          </a:stretch>
        </p:blipFill>
        <p:spPr>
          <a:xfrm>
            <a:off x="218150" y="723300"/>
            <a:ext cx="3295050" cy="552450"/>
          </a:xfrm>
          <a:prstGeom prst="rect">
            <a:avLst/>
          </a:prstGeom>
          <a:noFill/>
          <a:ln>
            <a:noFill/>
          </a:ln>
        </p:spPr>
      </p:pic>
      <p:sp>
        <p:nvSpPr>
          <p:cNvPr id="1394" name="Google Shape;1394;p161"/>
          <p:cNvSpPr txBox="1"/>
          <p:nvPr/>
        </p:nvSpPr>
        <p:spPr>
          <a:xfrm>
            <a:off x="287025" y="1618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395" name="Google Shape;1395;p161"/>
          <p:cNvPicPr preferRelativeResize="0"/>
          <p:nvPr/>
        </p:nvPicPr>
        <p:blipFill>
          <a:blip r:embed="rId4">
            <a:alphaModFix/>
          </a:blip>
          <a:stretch>
            <a:fillRect/>
          </a:stretch>
        </p:blipFill>
        <p:spPr>
          <a:xfrm>
            <a:off x="218150" y="1497600"/>
            <a:ext cx="3841200" cy="28505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9" name="Shape 1399"/>
        <p:cNvGrpSpPr/>
        <p:nvPr/>
      </p:nvGrpSpPr>
      <p:grpSpPr>
        <a:xfrm>
          <a:off x="0" y="0"/>
          <a:ext cx="0" cy="0"/>
          <a:chOff x="0" y="0"/>
          <a:chExt cx="0" cy="0"/>
        </a:xfrm>
      </p:grpSpPr>
      <p:sp>
        <p:nvSpPr>
          <p:cNvPr id="1400" name="Google Shape;1400;p162"/>
          <p:cNvSpPr txBox="1"/>
          <p:nvPr/>
        </p:nvSpPr>
        <p:spPr>
          <a:xfrm>
            <a:off x="436275" y="29850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Seaborn Style</a:t>
            </a:r>
            <a:endParaRPr b="1">
              <a:solidFill>
                <a:schemeClr val="dk2"/>
              </a:solidFill>
              <a:latin typeface="Inter"/>
              <a:ea typeface="Inter"/>
              <a:cs typeface="Inter"/>
              <a:sym typeface="Inter"/>
            </a:endParaRPr>
          </a:p>
        </p:txBody>
      </p:sp>
      <p:sp>
        <p:nvSpPr>
          <p:cNvPr id="1401" name="Google Shape;1401;p162"/>
          <p:cNvSpPr txBox="1"/>
          <p:nvPr/>
        </p:nvSpPr>
        <p:spPr>
          <a:xfrm>
            <a:off x="608500" y="872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02" name="Google Shape;1402;p162"/>
          <p:cNvPicPr preferRelativeResize="0"/>
          <p:nvPr/>
        </p:nvPicPr>
        <p:blipFill>
          <a:blip r:embed="rId3">
            <a:alphaModFix/>
          </a:blip>
          <a:stretch>
            <a:fillRect/>
          </a:stretch>
        </p:blipFill>
        <p:spPr>
          <a:xfrm>
            <a:off x="436275" y="838125"/>
            <a:ext cx="4343400" cy="438150"/>
          </a:xfrm>
          <a:prstGeom prst="rect">
            <a:avLst/>
          </a:prstGeom>
          <a:noFill/>
          <a:ln>
            <a:noFill/>
          </a:ln>
        </p:spPr>
      </p:pic>
      <p:sp>
        <p:nvSpPr>
          <p:cNvPr id="1403" name="Google Shape;1403;p162"/>
          <p:cNvSpPr txBox="1"/>
          <p:nvPr/>
        </p:nvSpPr>
        <p:spPr>
          <a:xfrm>
            <a:off x="562575" y="1607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04" name="Google Shape;1404;p162"/>
          <p:cNvPicPr preferRelativeResize="0"/>
          <p:nvPr/>
        </p:nvPicPr>
        <p:blipFill>
          <a:blip r:embed="rId4">
            <a:alphaModFix/>
          </a:blip>
          <a:stretch>
            <a:fillRect/>
          </a:stretch>
        </p:blipFill>
        <p:spPr>
          <a:xfrm>
            <a:off x="278700" y="1520550"/>
            <a:ext cx="3916489" cy="28620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8" name="Shape 1408"/>
        <p:cNvGrpSpPr/>
        <p:nvPr/>
      </p:nvGrpSpPr>
      <p:grpSpPr>
        <a:xfrm>
          <a:off x="0" y="0"/>
          <a:ext cx="0" cy="0"/>
          <a:chOff x="0" y="0"/>
          <a:chExt cx="0" cy="0"/>
        </a:xfrm>
      </p:grpSpPr>
      <p:sp>
        <p:nvSpPr>
          <p:cNvPr id="1409" name="Google Shape;1409;p163"/>
          <p:cNvSpPr txBox="1"/>
          <p:nvPr/>
        </p:nvSpPr>
        <p:spPr>
          <a:xfrm>
            <a:off x="91850" y="103325"/>
            <a:ext cx="6613200" cy="10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Create Custom Styles</a:t>
            </a:r>
            <a:endParaRPr b="1" sz="1500"/>
          </a:p>
          <a:p>
            <a:pPr indent="-311150" lvl="0" marL="457200" rtl="0" algn="l">
              <a:lnSpc>
                <a:spcPct val="115000"/>
              </a:lnSpc>
              <a:spcBef>
                <a:spcPts val="1200"/>
              </a:spcBef>
              <a:spcAft>
                <a:spcPts val="0"/>
              </a:spcAft>
              <a:buSzPts val="1300"/>
              <a:buChar char="●"/>
            </a:pPr>
            <a:r>
              <a:rPr b="1" lang="en" sz="1300"/>
              <a:t>Save your configurations in </a:t>
            </a:r>
            <a:r>
              <a:rPr b="1" lang="en" sz="1300">
                <a:solidFill>
                  <a:srgbClr val="188038"/>
                </a:solidFill>
                <a:latin typeface="Roboto Mono"/>
                <a:ea typeface="Roboto Mono"/>
                <a:cs typeface="Roboto Mono"/>
                <a:sym typeface="Roboto Mono"/>
              </a:rPr>
              <a:t>.mplstyle</a:t>
            </a:r>
            <a:r>
              <a:rPr b="1" lang="en" sz="1300"/>
              <a:t> files for reusable custom styles.</a:t>
            </a:r>
            <a:endParaRPr b="1" sz="1300"/>
          </a:p>
          <a:p>
            <a:pPr indent="-311150" lvl="0" marL="457200" rtl="0" algn="l">
              <a:lnSpc>
                <a:spcPct val="115000"/>
              </a:lnSpc>
              <a:spcBef>
                <a:spcPts val="0"/>
              </a:spcBef>
              <a:spcAft>
                <a:spcPts val="0"/>
              </a:spcAft>
              <a:buSzPts val="1300"/>
              <a:buChar char="●"/>
            </a:pPr>
            <a:r>
              <a:rPr b="1" lang="en" sz="1300"/>
              <a:t>Example content of a custom </a:t>
            </a:r>
            <a:r>
              <a:rPr b="1" lang="en" sz="1300">
                <a:solidFill>
                  <a:srgbClr val="188038"/>
                </a:solidFill>
                <a:latin typeface="Roboto Mono"/>
                <a:ea typeface="Roboto Mono"/>
                <a:cs typeface="Roboto Mono"/>
                <a:sym typeface="Roboto Mono"/>
              </a:rPr>
              <a:t>.mplstyle</a:t>
            </a:r>
            <a:r>
              <a:rPr b="1" lang="en" sz="1300"/>
              <a:t> file:</a:t>
            </a:r>
            <a:endParaRPr b="1">
              <a:solidFill>
                <a:schemeClr val="dk2"/>
              </a:solidFill>
              <a:latin typeface="Inter"/>
              <a:ea typeface="Inter"/>
              <a:cs typeface="Inter"/>
              <a:sym typeface="Inter"/>
            </a:endParaRPr>
          </a:p>
        </p:txBody>
      </p:sp>
      <p:sp>
        <p:nvSpPr>
          <p:cNvPr id="1410" name="Google Shape;1410;p163"/>
          <p:cNvSpPr txBox="1"/>
          <p:nvPr/>
        </p:nvSpPr>
        <p:spPr>
          <a:xfrm>
            <a:off x="734775" y="12170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11" name="Google Shape;1411;p163"/>
          <p:cNvPicPr preferRelativeResize="0"/>
          <p:nvPr/>
        </p:nvPicPr>
        <p:blipFill>
          <a:blip r:embed="rId3">
            <a:alphaModFix/>
          </a:blip>
          <a:stretch>
            <a:fillRect/>
          </a:stretch>
        </p:blipFill>
        <p:spPr>
          <a:xfrm>
            <a:off x="382025" y="1137725"/>
            <a:ext cx="2637475" cy="3580975"/>
          </a:xfrm>
          <a:prstGeom prst="rect">
            <a:avLst/>
          </a:prstGeom>
          <a:noFill/>
          <a:ln>
            <a:noFill/>
          </a:ln>
        </p:spPr>
      </p:pic>
      <p:sp>
        <p:nvSpPr>
          <p:cNvPr id="1412" name="Google Shape;1412;p163"/>
          <p:cNvSpPr txBox="1"/>
          <p:nvPr/>
        </p:nvSpPr>
        <p:spPr>
          <a:xfrm>
            <a:off x="3685400" y="1194025"/>
            <a:ext cx="547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13" name="Google Shape;1413;p163"/>
          <p:cNvPicPr preferRelativeResize="0"/>
          <p:nvPr/>
        </p:nvPicPr>
        <p:blipFill>
          <a:blip r:embed="rId4">
            <a:alphaModFix/>
          </a:blip>
          <a:stretch>
            <a:fillRect/>
          </a:stretch>
        </p:blipFill>
        <p:spPr>
          <a:xfrm>
            <a:off x="3390050" y="1137725"/>
            <a:ext cx="4428525" cy="32524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7" name="Shape 1417"/>
        <p:cNvGrpSpPr/>
        <p:nvPr/>
      </p:nvGrpSpPr>
      <p:grpSpPr>
        <a:xfrm>
          <a:off x="0" y="0"/>
          <a:ext cx="0" cy="0"/>
          <a:chOff x="0" y="0"/>
          <a:chExt cx="0" cy="0"/>
        </a:xfrm>
      </p:grpSpPr>
      <p:sp>
        <p:nvSpPr>
          <p:cNvPr id="1418" name="Google Shape;1418;p164"/>
          <p:cNvSpPr txBox="1"/>
          <p:nvPr/>
        </p:nvSpPr>
        <p:spPr>
          <a:xfrm>
            <a:off x="298500" y="264075"/>
            <a:ext cx="66132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t> Summary</a:t>
            </a:r>
            <a:endParaRPr b="1" sz="1600"/>
          </a:p>
          <a:p>
            <a:pPr indent="-317500" lvl="0" marL="457200" rtl="0" algn="l">
              <a:lnSpc>
                <a:spcPct val="115000"/>
              </a:lnSpc>
              <a:spcBef>
                <a:spcPts val="1200"/>
              </a:spcBef>
              <a:spcAft>
                <a:spcPts val="0"/>
              </a:spcAft>
              <a:buSzPts val="1400"/>
              <a:buChar char="●"/>
            </a:pPr>
            <a:r>
              <a:rPr b="1" lang="en"/>
              <a:t>rcParams: Fine-grained control over plot appearance via runtime configurations.</a:t>
            </a:r>
            <a:endParaRPr b="1"/>
          </a:p>
          <a:p>
            <a:pPr indent="-317500" lvl="0" marL="457200" rtl="0" algn="l">
              <a:lnSpc>
                <a:spcPct val="115000"/>
              </a:lnSpc>
              <a:spcBef>
                <a:spcPts val="0"/>
              </a:spcBef>
              <a:spcAft>
                <a:spcPts val="0"/>
              </a:spcAft>
              <a:buSzPts val="1400"/>
              <a:buChar char="●"/>
            </a:pPr>
            <a:r>
              <a:rPr b="1" lang="en"/>
              <a:t>Stylesheets: Predefined themes for easy application or creation of custom styles.</a:t>
            </a:r>
            <a:endParaRPr b="1"/>
          </a:p>
          <a:p>
            <a:pPr indent="-317500" lvl="0" marL="457200" rtl="0" algn="l">
              <a:lnSpc>
                <a:spcPct val="115000"/>
              </a:lnSpc>
              <a:spcBef>
                <a:spcPts val="0"/>
              </a:spcBef>
              <a:spcAft>
                <a:spcPts val="0"/>
              </a:spcAft>
              <a:buSzPts val="1400"/>
              <a:buChar char="●"/>
            </a:pPr>
            <a:r>
              <a:rPr b="1" lang="en"/>
              <a:t>Experiment with styles to find what works best for your presentation or analysis needs!</a:t>
            </a:r>
            <a:endParaRPr b="1" sz="1500">
              <a:solidFill>
                <a:schemeClr val="dk2"/>
              </a:solidFill>
              <a:latin typeface="Inter"/>
              <a:ea typeface="Inter"/>
              <a:cs typeface="Inter"/>
              <a:sym typeface="Inte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22" name="Shape 1422"/>
        <p:cNvGrpSpPr/>
        <p:nvPr/>
      </p:nvGrpSpPr>
      <p:grpSpPr>
        <a:xfrm>
          <a:off x="0" y="0"/>
          <a:ext cx="0" cy="0"/>
          <a:chOff x="0" y="0"/>
          <a:chExt cx="0" cy="0"/>
        </a:xfrm>
      </p:grpSpPr>
      <p:sp>
        <p:nvSpPr>
          <p:cNvPr id="1423" name="Google Shape;1423;p165"/>
          <p:cNvSpPr txBox="1"/>
          <p:nvPr/>
        </p:nvSpPr>
        <p:spPr>
          <a:xfrm>
            <a:off x="160725" y="149250"/>
            <a:ext cx="6613200" cy="132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900"/>
              <a:t>Three-Dimensional Plotting in Matplotlib</a:t>
            </a:r>
            <a:endParaRPr b="1" sz="1900"/>
          </a:p>
          <a:p>
            <a:pPr indent="0" lvl="0" marL="0" rtl="0" algn="l">
              <a:lnSpc>
                <a:spcPct val="115000"/>
              </a:lnSpc>
              <a:spcBef>
                <a:spcPts val="1400"/>
              </a:spcBef>
              <a:spcAft>
                <a:spcPts val="0"/>
              </a:spcAft>
              <a:buNone/>
            </a:pPr>
            <a:r>
              <a:rPr b="1" lang="en" sz="1500"/>
              <a:t>1. Enabling 3D Axes</a:t>
            </a:r>
            <a:endParaRPr b="1" sz="1500"/>
          </a:p>
          <a:p>
            <a:pPr indent="-311150" lvl="0" marL="457200" rtl="0" algn="l">
              <a:lnSpc>
                <a:spcPct val="115000"/>
              </a:lnSpc>
              <a:spcBef>
                <a:spcPts val="1200"/>
              </a:spcBef>
              <a:spcAft>
                <a:spcPts val="0"/>
              </a:spcAft>
              <a:buSzPts val="1300"/>
              <a:buChar char="●"/>
            </a:pPr>
            <a:r>
              <a:rPr b="1" lang="en" sz="1300"/>
              <a:t>Import the mplot3d toolkit to enable 3D plotting:</a:t>
            </a:r>
            <a:endParaRPr b="1">
              <a:solidFill>
                <a:schemeClr val="dk2"/>
              </a:solidFill>
              <a:latin typeface="Inter"/>
              <a:ea typeface="Inter"/>
              <a:cs typeface="Inter"/>
              <a:sym typeface="Inter"/>
            </a:endParaRPr>
          </a:p>
        </p:txBody>
      </p:sp>
      <p:sp>
        <p:nvSpPr>
          <p:cNvPr id="1424" name="Google Shape;1424;p165"/>
          <p:cNvSpPr txBox="1"/>
          <p:nvPr/>
        </p:nvSpPr>
        <p:spPr>
          <a:xfrm>
            <a:off x="723300" y="15155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25" name="Google Shape;1425;p165"/>
          <p:cNvPicPr preferRelativeResize="0"/>
          <p:nvPr/>
        </p:nvPicPr>
        <p:blipFill rotWithShape="1">
          <a:blip r:embed="rId3">
            <a:alphaModFix/>
          </a:blip>
          <a:srcRect b="0" l="-10830" r="10829" t="0"/>
          <a:stretch/>
        </p:blipFill>
        <p:spPr>
          <a:xfrm>
            <a:off x="427950" y="1469250"/>
            <a:ext cx="2543175" cy="1162050"/>
          </a:xfrm>
          <a:prstGeom prst="rect">
            <a:avLst/>
          </a:prstGeom>
          <a:noFill/>
          <a:ln>
            <a:noFill/>
          </a:ln>
        </p:spPr>
      </p:pic>
      <p:sp>
        <p:nvSpPr>
          <p:cNvPr id="1426" name="Google Shape;1426;p165"/>
          <p:cNvSpPr txBox="1"/>
          <p:nvPr/>
        </p:nvSpPr>
        <p:spPr>
          <a:xfrm>
            <a:off x="4523525" y="1572900"/>
            <a:ext cx="463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27" name="Google Shape;1427;p165"/>
          <p:cNvPicPr preferRelativeResize="0"/>
          <p:nvPr/>
        </p:nvPicPr>
        <p:blipFill>
          <a:blip r:embed="rId4">
            <a:alphaModFix/>
          </a:blip>
          <a:stretch>
            <a:fillRect/>
          </a:stretch>
        </p:blipFill>
        <p:spPr>
          <a:xfrm>
            <a:off x="3467975" y="1469250"/>
            <a:ext cx="3058273" cy="2896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1" name="Shape 1431"/>
        <p:cNvGrpSpPr/>
        <p:nvPr/>
      </p:nvGrpSpPr>
      <p:grpSpPr>
        <a:xfrm>
          <a:off x="0" y="0"/>
          <a:ext cx="0" cy="0"/>
          <a:chOff x="0" y="0"/>
          <a:chExt cx="0" cy="0"/>
        </a:xfrm>
      </p:grpSpPr>
      <p:sp>
        <p:nvSpPr>
          <p:cNvPr id="1432" name="Google Shape;1432;p166"/>
          <p:cNvSpPr txBox="1"/>
          <p:nvPr/>
        </p:nvSpPr>
        <p:spPr>
          <a:xfrm>
            <a:off x="80375" y="103325"/>
            <a:ext cx="6613200" cy="14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Three-Dimensional Points and Lines</a:t>
            </a:r>
            <a:endParaRPr b="1" sz="1500"/>
          </a:p>
          <a:p>
            <a:pPr indent="-311150" lvl="0" marL="457200" rtl="0" algn="l">
              <a:lnSpc>
                <a:spcPct val="115000"/>
              </a:lnSpc>
              <a:spcBef>
                <a:spcPts val="1200"/>
              </a:spcBef>
              <a:spcAft>
                <a:spcPts val="0"/>
              </a:spcAft>
              <a:buSzPts val="1300"/>
              <a:buChar char="●"/>
            </a:pPr>
            <a:r>
              <a:rPr b="1" lang="en" sz="1300"/>
              <a:t>Line Plot: Use </a:t>
            </a:r>
            <a:r>
              <a:rPr b="1" lang="en" sz="1300">
                <a:solidFill>
                  <a:srgbClr val="188038"/>
                </a:solidFill>
                <a:latin typeface="Roboto Mono"/>
                <a:ea typeface="Roboto Mono"/>
                <a:cs typeface="Roboto Mono"/>
                <a:sym typeface="Roboto Mono"/>
              </a:rPr>
              <a:t>ax.plot3D</a:t>
            </a:r>
            <a:r>
              <a:rPr b="1" lang="en" sz="1300"/>
              <a:t> for 3D line plotting.</a:t>
            </a:r>
            <a:endParaRPr b="1" sz="1300"/>
          </a:p>
          <a:p>
            <a:pPr indent="-311150" lvl="0" marL="457200" rtl="0" algn="l">
              <a:lnSpc>
                <a:spcPct val="115000"/>
              </a:lnSpc>
              <a:spcBef>
                <a:spcPts val="0"/>
              </a:spcBef>
              <a:spcAft>
                <a:spcPts val="0"/>
              </a:spcAft>
              <a:buSzPts val="1300"/>
              <a:buChar char="●"/>
            </a:pPr>
            <a:r>
              <a:rPr b="1" lang="en" sz="1300"/>
              <a:t>Scatter Plot: Use </a:t>
            </a:r>
            <a:r>
              <a:rPr b="1" lang="en" sz="1300">
                <a:solidFill>
                  <a:srgbClr val="188038"/>
                </a:solidFill>
                <a:latin typeface="Roboto Mono"/>
                <a:ea typeface="Roboto Mono"/>
                <a:cs typeface="Roboto Mono"/>
                <a:sym typeface="Roboto Mono"/>
              </a:rPr>
              <a:t>ax.scatter3D</a:t>
            </a:r>
            <a:r>
              <a:rPr b="1" lang="en" sz="1300"/>
              <a:t> to visualize points.</a:t>
            </a:r>
            <a:endParaRPr b="1" sz="1300"/>
          </a:p>
          <a:p>
            <a:pPr indent="0" lvl="0" marL="457200" rtl="0" algn="l">
              <a:lnSpc>
                <a:spcPct val="115000"/>
              </a:lnSpc>
              <a:spcBef>
                <a:spcPts val="1200"/>
              </a:spcBef>
              <a:spcAft>
                <a:spcPts val="1200"/>
              </a:spcAft>
              <a:buNone/>
            </a:pPr>
            <a:r>
              <a:rPr b="1" lang="en" sz="1300"/>
              <a:t>Example</a:t>
            </a:r>
            <a:endParaRPr b="1">
              <a:solidFill>
                <a:schemeClr val="dk2"/>
              </a:solidFill>
              <a:latin typeface="Inter"/>
              <a:ea typeface="Inter"/>
              <a:cs typeface="Inter"/>
              <a:sym typeface="Inter"/>
            </a:endParaRPr>
          </a:p>
        </p:txBody>
      </p:sp>
      <p:sp>
        <p:nvSpPr>
          <p:cNvPr id="1433" name="Google Shape;1433;p166"/>
          <p:cNvSpPr txBox="1"/>
          <p:nvPr/>
        </p:nvSpPr>
        <p:spPr>
          <a:xfrm>
            <a:off x="413325" y="17221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34" name="Google Shape;1434;p166"/>
          <p:cNvPicPr preferRelativeResize="0"/>
          <p:nvPr/>
        </p:nvPicPr>
        <p:blipFill>
          <a:blip r:embed="rId3">
            <a:alphaModFix/>
          </a:blip>
          <a:stretch>
            <a:fillRect/>
          </a:stretch>
        </p:blipFill>
        <p:spPr>
          <a:xfrm>
            <a:off x="140925" y="1722150"/>
            <a:ext cx="5312575" cy="34213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8" name="Shape 1438"/>
        <p:cNvGrpSpPr/>
        <p:nvPr/>
      </p:nvGrpSpPr>
      <p:grpSpPr>
        <a:xfrm>
          <a:off x="0" y="0"/>
          <a:ext cx="0" cy="0"/>
          <a:chOff x="0" y="0"/>
          <a:chExt cx="0" cy="0"/>
        </a:xfrm>
      </p:grpSpPr>
      <p:sp>
        <p:nvSpPr>
          <p:cNvPr id="1439" name="Google Shape;1439;p167"/>
          <p:cNvSpPr txBox="1"/>
          <p:nvPr/>
        </p:nvSpPr>
        <p:spPr>
          <a:xfrm>
            <a:off x="1859925" y="204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40" name="Google Shape;1440;p167"/>
          <p:cNvPicPr preferRelativeResize="0"/>
          <p:nvPr/>
        </p:nvPicPr>
        <p:blipFill>
          <a:blip r:embed="rId3">
            <a:alphaModFix/>
          </a:blip>
          <a:stretch>
            <a:fillRect/>
          </a:stretch>
        </p:blipFill>
        <p:spPr>
          <a:xfrm>
            <a:off x="806850" y="149275"/>
            <a:ext cx="2162175" cy="342900"/>
          </a:xfrm>
          <a:prstGeom prst="rect">
            <a:avLst/>
          </a:prstGeom>
          <a:noFill/>
          <a:ln>
            <a:noFill/>
          </a:ln>
        </p:spPr>
      </p:pic>
      <p:sp>
        <p:nvSpPr>
          <p:cNvPr id="1441" name="Google Shape;1441;p167"/>
          <p:cNvSpPr txBox="1"/>
          <p:nvPr/>
        </p:nvSpPr>
        <p:spPr>
          <a:xfrm>
            <a:off x="1159575" y="757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42" name="Google Shape;1442;p167"/>
          <p:cNvPicPr preferRelativeResize="0"/>
          <p:nvPr/>
        </p:nvPicPr>
        <p:blipFill>
          <a:blip r:embed="rId4">
            <a:alphaModFix/>
          </a:blip>
          <a:stretch>
            <a:fillRect/>
          </a:stretch>
        </p:blipFill>
        <p:spPr>
          <a:xfrm>
            <a:off x="401825" y="587450"/>
            <a:ext cx="4083531" cy="37116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46" name="Shape 1446"/>
        <p:cNvGrpSpPr/>
        <p:nvPr/>
      </p:nvGrpSpPr>
      <p:grpSpPr>
        <a:xfrm>
          <a:off x="0" y="0"/>
          <a:ext cx="0" cy="0"/>
          <a:chOff x="0" y="0"/>
          <a:chExt cx="0" cy="0"/>
        </a:xfrm>
      </p:grpSpPr>
      <p:sp>
        <p:nvSpPr>
          <p:cNvPr id="1447" name="Google Shape;1447;p168"/>
          <p:cNvSpPr txBox="1"/>
          <p:nvPr/>
        </p:nvSpPr>
        <p:spPr>
          <a:xfrm>
            <a:off x="287025" y="252575"/>
            <a:ext cx="6613200" cy="118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Three-Dimensional Contour Plots</a:t>
            </a:r>
            <a:endParaRPr b="1" sz="1500"/>
          </a:p>
          <a:p>
            <a:pPr indent="-311150" lvl="0" marL="457200" rtl="0" algn="l">
              <a:lnSpc>
                <a:spcPct val="115000"/>
              </a:lnSpc>
              <a:spcBef>
                <a:spcPts val="120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ax.contour3D</a:t>
            </a:r>
            <a:r>
              <a:rPr b="1" lang="en" sz="1300"/>
              <a:t> for 3D contours.</a:t>
            </a:r>
            <a:endParaRPr b="1" sz="1300"/>
          </a:p>
          <a:p>
            <a:pPr indent="0" lvl="0" marL="457200" rtl="0" algn="l">
              <a:lnSpc>
                <a:spcPct val="115000"/>
              </a:lnSpc>
              <a:spcBef>
                <a:spcPts val="1200"/>
              </a:spcBef>
              <a:spcAft>
                <a:spcPts val="1200"/>
              </a:spcAft>
              <a:buNone/>
            </a:pPr>
            <a:r>
              <a:rPr b="1" lang="en" sz="1300"/>
              <a:t>Example:</a:t>
            </a:r>
            <a:endParaRPr b="1">
              <a:solidFill>
                <a:schemeClr val="dk2"/>
              </a:solidFill>
              <a:latin typeface="Inter"/>
              <a:ea typeface="Inter"/>
              <a:cs typeface="Inter"/>
              <a:sym typeface="Inter"/>
            </a:endParaRPr>
          </a:p>
        </p:txBody>
      </p:sp>
      <p:sp>
        <p:nvSpPr>
          <p:cNvPr id="1448" name="Google Shape;1448;p168"/>
          <p:cNvSpPr txBox="1"/>
          <p:nvPr/>
        </p:nvSpPr>
        <p:spPr>
          <a:xfrm>
            <a:off x="872550" y="15614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49" name="Google Shape;1449;p168"/>
          <p:cNvPicPr preferRelativeResize="0"/>
          <p:nvPr/>
        </p:nvPicPr>
        <p:blipFill>
          <a:blip r:embed="rId3">
            <a:alphaModFix/>
          </a:blip>
          <a:stretch>
            <a:fillRect/>
          </a:stretch>
        </p:blipFill>
        <p:spPr>
          <a:xfrm>
            <a:off x="508300" y="1561425"/>
            <a:ext cx="3267075" cy="2819400"/>
          </a:xfrm>
          <a:prstGeom prst="rect">
            <a:avLst/>
          </a:prstGeom>
          <a:noFill/>
          <a:ln>
            <a:noFill/>
          </a:ln>
        </p:spPr>
      </p:pic>
      <p:sp>
        <p:nvSpPr>
          <p:cNvPr id="1450" name="Google Shape;1450;p168"/>
          <p:cNvSpPr txBox="1"/>
          <p:nvPr/>
        </p:nvSpPr>
        <p:spPr>
          <a:xfrm>
            <a:off x="4764625" y="1572900"/>
            <a:ext cx="439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51" name="Google Shape;1451;p168"/>
          <p:cNvPicPr preferRelativeResize="0"/>
          <p:nvPr/>
        </p:nvPicPr>
        <p:blipFill>
          <a:blip r:embed="rId4">
            <a:alphaModFix/>
          </a:blip>
          <a:stretch>
            <a:fillRect/>
          </a:stretch>
        </p:blipFill>
        <p:spPr>
          <a:xfrm>
            <a:off x="3973700" y="1440875"/>
            <a:ext cx="3441386" cy="2896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5" name="Shape 1455"/>
        <p:cNvGrpSpPr/>
        <p:nvPr/>
      </p:nvGrpSpPr>
      <p:grpSpPr>
        <a:xfrm>
          <a:off x="0" y="0"/>
          <a:ext cx="0" cy="0"/>
          <a:chOff x="0" y="0"/>
          <a:chExt cx="0" cy="0"/>
        </a:xfrm>
      </p:grpSpPr>
      <p:sp>
        <p:nvSpPr>
          <p:cNvPr id="1456" name="Google Shape;1456;p169"/>
          <p:cNvSpPr txBox="1"/>
          <p:nvPr/>
        </p:nvSpPr>
        <p:spPr>
          <a:xfrm>
            <a:off x="447750" y="22962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Wireframes and Surface Plots</a:t>
            </a:r>
            <a:endParaRPr b="1" sz="1500"/>
          </a:p>
          <a:p>
            <a:pPr indent="-311150" lvl="0" marL="457200" rtl="0" algn="l">
              <a:lnSpc>
                <a:spcPct val="115000"/>
              </a:lnSpc>
              <a:spcBef>
                <a:spcPts val="1200"/>
              </a:spcBef>
              <a:spcAft>
                <a:spcPts val="0"/>
              </a:spcAft>
              <a:buSzPts val="1300"/>
              <a:buChar char="●"/>
            </a:pPr>
            <a:r>
              <a:rPr b="1" lang="en" sz="1300"/>
              <a:t>Wireframe Plot: </a:t>
            </a:r>
            <a:r>
              <a:rPr b="1" lang="en" sz="1300">
                <a:solidFill>
                  <a:srgbClr val="188038"/>
                </a:solidFill>
                <a:latin typeface="Roboto Mono"/>
                <a:ea typeface="Roboto Mono"/>
                <a:cs typeface="Roboto Mono"/>
                <a:sym typeface="Roboto Mono"/>
              </a:rPr>
              <a:t>ax.plot_wireframe</a:t>
            </a:r>
            <a:endParaRPr b="1">
              <a:solidFill>
                <a:schemeClr val="dk2"/>
              </a:solidFill>
              <a:latin typeface="Inter"/>
              <a:ea typeface="Inter"/>
              <a:cs typeface="Inter"/>
              <a:sym typeface="Inter"/>
            </a:endParaRPr>
          </a:p>
        </p:txBody>
      </p:sp>
      <p:sp>
        <p:nvSpPr>
          <p:cNvPr id="1457" name="Google Shape;1457;p169"/>
          <p:cNvSpPr txBox="1"/>
          <p:nvPr/>
        </p:nvSpPr>
        <p:spPr>
          <a:xfrm>
            <a:off x="1033300" y="107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58" name="Google Shape;1458;p169"/>
          <p:cNvPicPr preferRelativeResize="0"/>
          <p:nvPr/>
        </p:nvPicPr>
        <p:blipFill>
          <a:blip r:embed="rId3">
            <a:alphaModFix/>
          </a:blip>
          <a:stretch>
            <a:fillRect/>
          </a:stretch>
        </p:blipFill>
        <p:spPr>
          <a:xfrm>
            <a:off x="1033300" y="1079225"/>
            <a:ext cx="2390775" cy="828675"/>
          </a:xfrm>
          <a:prstGeom prst="rect">
            <a:avLst/>
          </a:prstGeom>
          <a:noFill/>
          <a:ln>
            <a:noFill/>
          </a:ln>
        </p:spPr>
      </p:pic>
      <p:sp>
        <p:nvSpPr>
          <p:cNvPr id="1459" name="Google Shape;1459;p169"/>
          <p:cNvSpPr txBox="1"/>
          <p:nvPr/>
        </p:nvSpPr>
        <p:spPr>
          <a:xfrm>
            <a:off x="4684250" y="929975"/>
            <a:ext cx="447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60" name="Google Shape;1460;p169"/>
          <p:cNvPicPr preferRelativeResize="0"/>
          <p:nvPr/>
        </p:nvPicPr>
        <p:blipFill>
          <a:blip r:embed="rId4">
            <a:alphaModFix/>
          </a:blip>
          <a:stretch>
            <a:fillRect/>
          </a:stretch>
        </p:blipFill>
        <p:spPr>
          <a:xfrm>
            <a:off x="3770250" y="1033925"/>
            <a:ext cx="3290708" cy="339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0" name="Shape 440"/>
        <p:cNvGrpSpPr/>
        <p:nvPr/>
      </p:nvGrpSpPr>
      <p:grpSpPr>
        <a:xfrm>
          <a:off x="0" y="0"/>
          <a:ext cx="0" cy="0"/>
          <a:chOff x="0" y="0"/>
          <a:chExt cx="0" cy="0"/>
        </a:xfrm>
      </p:grpSpPr>
      <p:sp>
        <p:nvSpPr>
          <p:cNvPr id="441" name="Google Shape;441;p53"/>
          <p:cNvSpPr txBox="1"/>
          <p:nvPr/>
        </p:nvSpPr>
        <p:spPr>
          <a:xfrm flipH="1" rot="5400000">
            <a:off x="1127875" y="1195713"/>
            <a:ext cx="206400" cy="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442" name="Google Shape;442;p53"/>
          <p:cNvSpPr txBox="1"/>
          <p:nvPr/>
        </p:nvSpPr>
        <p:spPr>
          <a:xfrm>
            <a:off x="1058750" y="1195713"/>
            <a:ext cx="4156200" cy="33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Updating Plots:</a:t>
            </a:r>
            <a:endParaRPr b="1">
              <a:solidFill>
                <a:schemeClr val="dk2"/>
              </a:solidFill>
              <a:latin typeface="Inter"/>
              <a:ea typeface="Inter"/>
              <a:cs typeface="Inter"/>
              <a:sym typeface="Inter"/>
            </a:endParaRPr>
          </a:p>
        </p:txBody>
      </p:sp>
      <p:sp>
        <p:nvSpPr>
          <p:cNvPr id="443" name="Google Shape;443;p53"/>
          <p:cNvSpPr txBox="1"/>
          <p:nvPr/>
        </p:nvSpPr>
        <p:spPr>
          <a:xfrm>
            <a:off x="1472050" y="1748950"/>
            <a:ext cx="661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Some changes (e.g., modifying drawn line properties) do not auto-update.</a:t>
            </a:r>
            <a:endParaRPr b="1">
              <a:solidFill>
                <a:schemeClr val="dk2"/>
              </a:solidFill>
              <a:latin typeface="Inter"/>
              <a:ea typeface="Inter"/>
              <a:cs typeface="Inter"/>
              <a:sym typeface="Inter"/>
            </a:endParaRPr>
          </a:p>
        </p:txBody>
      </p:sp>
      <p:sp>
        <p:nvSpPr>
          <p:cNvPr id="444" name="Google Shape;444;p53"/>
          <p:cNvSpPr txBox="1"/>
          <p:nvPr/>
        </p:nvSpPr>
        <p:spPr>
          <a:xfrm>
            <a:off x="1472050" y="2538863"/>
            <a:ext cx="6613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Use </a:t>
            </a:r>
            <a:r>
              <a:rPr b="1" lang="en">
                <a:solidFill>
                  <a:srgbClr val="188038"/>
                </a:solidFill>
                <a:latin typeface="Roboto Mono"/>
                <a:ea typeface="Roboto Mono"/>
                <a:cs typeface="Roboto Mono"/>
                <a:sym typeface="Roboto Mono"/>
              </a:rPr>
              <a:t>plt.draw</a:t>
            </a:r>
            <a:r>
              <a:rPr b="1" lang="en"/>
              <a:t> to force a manual update.</a:t>
            </a:r>
            <a:endParaRPr b="1" sz="1500">
              <a:solidFill>
                <a:schemeClr val="dk2"/>
              </a:solidFill>
              <a:latin typeface="Inter"/>
              <a:ea typeface="Inter"/>
              <a:cs typeface="Inter"/>
              <a:sym typeface="Inter"/>
            </a:endParaRPr>
          </a:p>
        </p:txBody>
      </p:sp>
      <p:sp>
        <p:nvSpPr>
          <p:cNvPr id="445" name="Google Shape;445;p53"/>
          <p:cNvSpPr txBox="1"/>
          <p:nvPr/>
        </p:nvSpPr>
        <p:spPr>
          <a:xfrm>
            <a:off x="1150600" y="3089050"/>
            <a:ext cx="661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No Need for </a:t>
            </a:r>
            <a:r>
              <a:rPr b="1" lang="en">
                <a:solidFill>
                  <a:srgbClr val="188038"/>
                </a:solidFill>
                <a:latin typeface="Roboto Mono"/>
                <a:ea typeface="Roboto Mono"/>
                <a:cs typeface="Roboto Mono"/>
                <a:sym typeface="Roboto Mono"/>
              </a:rPr>
              <a:t>plt.show</a:t>
            </a:r>
            <a:r>
              <a:rPr b="1" lang="en"/>
              <a:t>:</a:t>
            </a:r>
            <a:endParaRPr b="1" sz="1500">
              <a:solidFill>
                <a:schemeClr val="dk2"/>
              </a:solidFill>
              <a:latin typeface="Inter"/>
              <a:ea typeface="Inter"/>
              <a:cs typeface="Inter"/>
              <a:sym typeface="Inter"/>
            </a:endParaRPr>
          </a:p>
        </p:txBody>
      </p:sp>
      <p:sp>
        <p:nvSpPr>
          <p:cNvPr id="446" name="Google Shape;446;p53"/>
          <p:cNvSpPr txBox="1"/>
          <p:nvPr/>
        </p:nvSpPr>
        <p:spPr>
          <a:xfrm>
            <a:off x="1472050" y="3639238"/>
            <a:ext cx="6613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solidFill>
                  <a:srgbClr val="188038"/>
                </a:solidFill>
                <a:latin typeface="Roboto Mono"/>
                <a:ea typeface="Roboto Mono"/>
                <a:cs typeface="Roboto Mono"/>
                <a:sym typeface="Roboto Mono"/>
              </a:rPr>
              <a:t>plt.show</a:t>
            </a:r>
            <a:r>
              <a:rPr b="1" lang="en"/>
              <a:t> is unnecessary in IPython's Matplotlib mode.</a:t>
            </a:r>
            <a:endParaRPr b="1" sz="1500">
              <a:solidFill>
                <a:schemeClr val="dk2"/>
              </a:solidFill>
              <a:latin typeface="Inter"/>
              <a:ea typeface="Inter"/>
              <a:cs typeface="Inter"/>
              <a:sym typeface="Inte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64" name="Shape 1464"/>
        <p:cNvGrpSpPr/>
        <p:nvPr/>
      </p:nvGrpSpPr>
      <p:grpSpPr>
        <a:xfrm>
          <a:off x="0" y="0"/>
          <a:ext cx="0" cy="0"/>
          <a:chOff x="0" y="0"/>
          <a:chExt cx="0" cy="0"/>
        </a:xfrm>
      </p:grpSpPr>
      <p:sp>
        <p:nvSpPr>
          <p:cNvPr id="1465" name="Google Shape;1465;p170"/>
          <p:cNvSpPr txBox="1"/>
          <p:nvPr/>
        </p:nvSpPr>
        <p:spPr>
          <a:xfrm>
            <a:off x="218150" y="20665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Surface Plot: </a:t>
            </a:r>
            <a:r>
              <a:rPr b="1" lang="en" sz="1300">
                <a:solidFill>
                  <a:srgbClr val="188038"/>
                </a:solidFill>
                <a:latin typeface="Roboto Mono"/>
                <a:ea typeface="Roboto Mono"/>
                <a:cs typeface="Roboto Mono"/>
                <a:sym typeface="Roboto Mono"/>
              </a:rPr>
              <a:t>ax.plot_surface</a:t>
            </a:r>
            <a:endParaRPr b="1">
              <a:solidFill>
                <a:schemeClr val="dk2"/>
              </a:solidFill>
              <a:latin typeface="Inter"/>
              <a:ea typeface="Inter"/>
              <a:cs typeface="Inter"/>
              <a:sym typeface="Inter"/>
            </a:endParaRPr>
          </a:p>
        </p:txBody>
      </p:sp>
      <p:sp>
        <p:nvSpPr>
          <p:cNvPr id="1466" name="Google Shape;1466;p170"/>
          <p:cNvSpPr txBox="1"/>
          <p:nvPr/>
        </p:nvSpPr>
        <p:spPr>
          <a:xfrm>
            <a:off x="378875" y="700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67" name="Google Shape;1467;p170"/>
          <p:cNvPicPr preferRelativeResize="0"/>
          <p:nvPr/>
        </p:nvPicPr>
        <p:blipFill>
          <a:blip r:embed="rId3">
            <a:alphaModFix/>
          </a:blip>
          <a:stretch>
            <a:fillRect/>
          </a:stretch>
        </p:blipFill>
        <p:spPr>
          <a:xfrm>
            <a:off x="218150" y="700350"/>
            <a:ext cx="3705225" cy="923925"/>
          </a:xfrm>
          <a:prstGeom prst="rect">
            <a:avLst/>
          </a:prstGeom>
          <a:noFill/>
          <a:ln>
            <a:noFill/>
          </a:ln>
        </p:spPr>
      </p:pic>
      <p:sp>
        <p:nvSpPr>
          <p:cNvPr id="1468" name="Google Shape;1468;p170"/>
          <p:cNvSpPr txBox="1"/>
          <p:nvPr/>
        </p:nvSpPr>
        <p:spPr>
          <a:xfrm>
            <a:off x="287025" y="1779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69" name="Google Shape;1469;p170"/>
          <p:cNvPicPr preferRelativeResize="0"/>
          <p:nvPr/>
        </p:nvPicPr>
        <p:blipFill>
          <a:blip r:embed="rId4">
            <a:alphaModFix/>
          </a:blip>
          <a:stretch>
            <a:fillRect/>
          </a:stretch>
        </p:blipFill>
        <p:spPr>
          <a:xfrm>
            <a:off x="218150" y="2304125"/>
            <a:ext cx="3754275" cy="27673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3" name="Shape 1473"/>
        <p:cNvGrpSpPr/>
        <p:nvPr/>
      </p:nvGrpSpPr>
      <p:grpSpPr>
        <a:xfrm>
          <a:off x="0" y="0"/>
          <a:ext cx="0" cy="0"/>
          <a:chOff x="0" y="0"/>
          <a:chExt cx="0" cy="0"/>
        </a:xfrm>
      </p:grpSpPr>
      <p:sp>
        <p:nvSpPr>
          <p:cNvPr id="1474" name="Google Shape;1474;p171"/>
          <p:cNvSpPr txBox="1"/>
          <p:nvPr/>
        </p:nvSpPr>
        <p:spPr>
          <a:xfrm>
            <a:off x="206650" y="19517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Surface Triangulations</a:t>
            </a:r>
            <a:endParaRPr b="1" sz="1500"/>
          </a:p>
          <a:p>
            <a:pPr indent="-311150" lvl="0" marL="457200" rtl="0" algn="l">
              <a:lnSpc>
                <a:spcPct val="115000"/>
              </a:lnSpc>
              <a:spcBef>
                <a:spcPts val="1200"/>
              </a:spcBef>
              <a:spcAft>
                <a:spcPts val="0"/>
              </a:spcAft>
              <a:buSzPts val="1300"/>
              <a:buChar char="●"/>
            </a:pPr>
            <a:r>
              <a:rPr b="1" lang="en" sz="1300"/>
              <a:t>For irregular data, use </a:t>
            </a:r>
            <a:r>
              <a:rPr b="1" lang="en" sz="1300">
                <a:solidFill>
                  <a:srgbClr val="188038"/>
                </a:solidFill>
                <a:latin typeface="Roboto Mono"/>
                <a:ea typeface="Roboto Mono"/>
                <a:cs typeface="Roboto Mono"/>
                <a:sym typeface="Roboto Mono"/>
              </a:rPr>
              <a:t>ax.plot_trisurf</a:t>
            </a:r>
            <a:r>
              <a:rPr b="1" lang="en" sz="1300"/>
              <a:t>.</a:t>
            </a:r>
            <a:endParaRPr b="1">
              <a:solidFill>
                <a:schemeClr val="dk2"/>
              </a:solidFill>
              <a:latin typeface="Inter"/>
              <a:ea typeface="Inter"/>
              <a:cs typeface="Inter"/>
              <a:sym typeface="Inter"/>
            </a:endParaRPr>
          </a:p>
        </p:txBody>
      </p:sp>
      <p:sp>
        <p:nvSpPr>
          <p:cNvPr id="1475" name="Google Shape;1475;p171"/>
          <p:cNvSpPr txBox="1"/>
          <p:nvPr/>
        </p:nvSpPr>
        <p:spPr>
          <a:xfrm>
            <a:off x="826625" y="1136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76" name="Google Shape;1476;p171"/>
          <p:cNvPicPr preferRelativeResize="0"/>
          <p:nvPr/>
        </p:nvPicPr>
        <p:blipFill>
          <a:blip r:embed="rId3">
            <a:alphaModFix/>
          </a:blip>
          <a:stretch>
            <a:fillRect/>
          </a:stretch>
        </p:blipFill>
        <p:spPr>
          <a:xfrm>
            <a:off x="737950" y="1075675"/>
            <a:ext cx="4769763" cy="3332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80" name="Shape 1480"/>
        <p:cNvGrpSpPr/>
        <p:nvPr/>
      </p:nvGrpSpPr>
      <p:grpSpPr>
        <a:xfrm>
          <a:off x="0" y="0"/>
          <a:ext cx="0" cy="0"/>
          <a:chOff x="0" y="0"/>
          <a:chExt cx="0" cy="0"/>
        </a:xfrm>
      </p:grpSpPr>
      <p:sp>
        <p:nvSpPr>
          <p:cNvPr id="1481" name="Google Shape;1481;p172"/>
          <p:cNvSpPr txBox="1"/>
          <p:nvPr/>
        </p:nvSpPr>
        <p:spPr>
          <a:xfrm>
            <a:off x="849600" y="1492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82" name="Google Shape;1482;p172"/>
          <p:cNvPicPr preferRelativeResize="0"/>
          <p:nvPr/>
        </p:nvPicPr>
        <p:blipFill>
          <a:blip r:embed="rId3">
            <a:alphaModFix/>
          </a:blip>
          <a:stretch>
            <a:fillRect/>
          </a:stretch>
        </p:blipFill>
        <p:spPr>
          <a:xfrm>
            <a:off x="692000" y="149250"/>
            <a:ext cx="3286125" cy="1704975"/>
          </a:xfrm>
          <a:prstGeom prst="rect">
            <a:avLst/>
          </a:prstGeom>
          <a:noFill/>
          <a:ln>
            <a:noFill/>
          </a:ln>
        </p:spPr>
      </p:pic>
      <p:sp>
        <p:nvSpPr>
          <p:cNvPr id="1483" name="Google Shape;1483;p172"/>
          <p:cNvSpPr txBox="1"/>
          <p:nvPr/>
        </p:nvSpPr>
        <p:spPr>
          <a:xfrm>
            <a:off x="780700" y="2101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84" name="Google Shape;1484;p172"/>
          <p:cNvPicPr preferRelativeResize="0"/>
          <p:nvPr/>
        </p:nvPicPr>
        <p:blipFill>
          <a:blip r:embed="rId4">
            <a:alphaModFix/>
          </a:blip>
          <a:stretch>
            <a:fillRect/>
          </a:stretch>
        </p:blipFill>
        <p:spPr>
          <a:xfrm>
            <a:off x="692000" y="2042788"/>
            <a:ext cx="2362200" cy="485775"/>
          </a:xfrm>
          <a:prstGeom prst="rect">
            <a:avLst/>
          </a:prstGeom>
          <a:noFill/>
          <a:ln>
            <a:noFill/>
          </a:ln>
        </p:spPr>
      </p:pic>
      <p:sp>
        <p:nvSpPr>
          <p:cNvPr id="1485" name="Google Shape;1485;p172"/>
          <p:cNvSpPr txBox="1"/>
          <p:nvPr/>
        </p:nvSpPr>
        <p:spPr>
          <a:xfrm>
            <a:off x="4225025" y="2124000"/>
            <a:ext cx="493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86" name="Google Shape;1486;p172"/>
          <p:cNvPicPr preferRelativeResize="0"/>
          <p:nvPr/>
        </p:nvPicPr>
        <p:blipFill>
          <a:blip r:embed="rId5">
            <a:alphaModFix/>
          </a:blip>
          <a:stretch>
            <a:fillRect/>
          </a:stretch>
        </p:blipFill>
        <p:spPr>
          <a:xfrm>
            <a:off x="692000" y="2571750"/>
            <a:ext cx="3286126" cy="25717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90" name="Shape 1490"/>
        <p:cNvGrpSpPr/>
        <p:nvPr/>
      </p:nvGrpSpPr>
      <p:grpSpPr>
        <a:xfrm>
          <a:off x="0" y="0"/>
          <a:ext cx="0" cy="0"/>
          <a:chOff x="0" y="0"/>
          <a:chExt cx="0" cy="0"/>
        </a:xfrm>
      </p:grpSpPr>
      <p:sp>
        <p:nvSpPr>
          <p:cNvPr id="1491" name="Google Shape;1491;p173"/>
          <p:cNvSpPr txBox="1"/>
          <p:nvPr/>
        </p:nvSpPr>
        <p:spPr>
          <a:xfrm>
            <a:off x="378875" y="17222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Example: Möbius Strip</a:t>
            </a:r>
            <a:endParaRPr b="1" sz="1500"/>
          </a:p>
          <a:p>
            <a:pPr indent="-311150" lvl="0" marL="457200" rtl="0" algn="l">
              <a:lnSpc>
                <a:spcPct val="115000"/>
              </a:lnSpc>
              <a:spcBef>
                <a:spcPts val="1200"/>
              </a:spcBef>
              <a:spcAft>
                <a:spcPts val="0"/>
              </a:spcAft>
              <a:buSzPts val="1300"/>
              <a:buChar char="●"/>
            </a:pPr>
            <a:r>
              <a:rPr b="1" lang="en" sz="1300"/>
              <a:t>Parametrize and plot a Möbius strip.</a:t>
            </a:r>
            <a:endParaRPr b="1">
              <a:solidFill>
                <a:schemeClr val="dk2"/>
              </a:solidFill>
              <a:latin typeface="Inter"/>
              <a:ea typeface="Inter"/>
              <a:cs typeface="Inter"/>
              <a:sym typeface="Inter"/>
            </a:endParaRPr>
          </a:p>
        </p:txBody>
      </p:sp>
      <p:sp>
        <p:nvSpPr>
          <p:cNvPr id="1492" name="Google Shape;1492;p173"/>
          <p:cNvSpPr txBox="1"/>
          <p:nvPr/>
        </p:nvSpPr>
        <p:spPr>
          <a:xfrm>
            <a:off x="1010325" y="1136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493" name="Google Shape;1493;p173"/>
          <p:cNvPicPr preferRelativeResize="0"/>
          <p:nvPr/>
        </p:nvPicPr>
        <p:blipFill>
          <a:blip r:embed="rId3">
            <a:alphaModFix/>
          </a:blip>
          <a:stretch>
            <a:fillRect/>
          </a:stretch>
        </p:blipFill>
        <p:spPr>
          <a:xfrm>
            <a:off x="910150" y="976525"/>
            <a:ext cx="4267800" cy="3332775"/>
          </a:xfrm>
          <a:prstGeom prst="rect">
            <a:avLst/>
          </a:prstGeom>
          <a:noFill/>
          <a:ln>
            <a:noFill/>
          </a:ln>
        </p:spPr>
      </p:pic>
      <p:sp>
        <p:nvSpPr>
          <p:cNvPr id="1494" name="Google Shape;1494;p173"/>
          <p:cNvSpPr txBox="1"/>
          <p:nvPr/>
        </p:nvSpPr>
        <p:spPr>
          <a:xfrm>
            <a:off x="964400" y="44202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98" name="Shape 1498"/>
        <p:cNvGrpSpPr/>
        <p:nvPr/>
      </p:nvGrpSpPr>
      <p:grpSpPr>
        <a:xfrm>
          <a:off x="0" y="0"/>
          <a:ext cx="0" cy="0"/>
          <a:chOff x="0" y="0"/>
          <a:chExt cx="0" cy="0"/>
        </a:xfrm>
      </p:grpSpPr>
      <p:sp>
        <p:nvSpPr>
          <p:cNvPr id="1499" name="Google Shape;1499;p174"/>
          <p:cNvSpPr txBox="1"/>
          <p:nvPr/>
        </p:nvSpPr>
        <p:spPr>
          <a:xfrm>
            <a:off x="918475" y="2985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00" name="Google Shape;1500;p174"/>
          <p:cNvPicPr preferRelativeResize="0"/>
          <p:nvPr/>
        </p:nvPicPr>
        <p:blipFill>
          <a:blip r:embed="rId3">
            <a:alphaModFix/>
          </a:blip>
          <a:stretch>
            <a:fillRect/>
          </a:stretch>
        </p:blipFill>
        <p:spPr>
          <a:xfrm>
            <a:off x="829775" y="803600"/>
            <a:ext cx="6972300" cy="2124075"/>
          </a:xfrm>
          <a:prstGeom prst="rect">
            <a:avLst/>
          </a:prstGeom>
          <a:noFill/>
          <a:ln>
            <a:noFill/>
          </a:ln>
        </p:spPr>
      </p:pic>
      <p:sp>
        <p:nvSpPr>
          <p:cNvPr id="1501" name="Google Shape;1501;p174"/>
          <p:cNvSpPr txBox="1"/>
          <p:nvPr/>
        </p:nvSpPr>
        <p:spPr>
          <a:xfrm>
            <a:off x="861075" y="31343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02" name="Google Shape;1502;p174"/>
          <p:cNvPicPr preferRelativeResize="0"/>
          <p:nvPr/>
        </p:nvPicPr>
        <p:blipFill>
          <a:blip r:embed="rId4">
            <a:alphaModFix/>
          </a:blip>
          <a:stretch>
            <a:fillRect/>
          </a:stretch>
        </p:blipFill>
        <p:spPr>
          <a:xfrm>
            <a:off x="731975" y="2861675"/>
            <a:ext cx="3048000" cy="24574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06" name="Shape 1506"/>
        <p:cNvGrpSpPr/>
        <p:nvPr/>
      </p:nvGrpSpPr>
      <p:grpSpPr>
        <a:xfrm>
          <a:off x="0" y="0"/>
          <a:ext cx="0" cy="0"/>
          <a:chOff x="0" y="0"/>
          <a:chExt cx="0" cy="0"/>
        </a:xfrm>
      </p:grpSpPr>
      <p:sp>
        <p:nvSpPr>
          <p:cNvPr id="1507" name="Google Shape;1507;p175"/>
          <p:cNvSpPr txBox="1"/>
          <p:nvPr/>
        </p:nvSpPr>
        <p:spPr>
          <a:xfrm>
            <a:off x="447750" y="229625"/>
            <a:ext cx="6613200" cy="14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Summary</a:t>
            </a:r>
            <a:endParaRPr b="1" sz="1500"/>
          </a:p>
          <a:p>
            <a:pPr indent="-311150" lvl="0" marL="457200" rtl="0" algn="l">
              <a:lnSpc>
                <a:spcPct val="115000"/>
              </a:lnSpc>
              <a:spcBef>
                <a:spcPts val="120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projection='3d'</a:t>
            </a:r>
            <a:r>
              <a:rPr b="1" lang="en" sz="1300"/>
              <a:t> to enable 3D plotting.</a:t>
            </a:r>
            <a:endParaRPr b="1" sz="1300"/>
          </a:p>
          <a:p>
            <a:pPr indent="-311150" lvl="0" marL="457200" rtl="0" algn="l">
              <a:lnSpc>
                <a:spcPct val="115000"/>
              </a:lnSpc>
              <a:spcBef>
                <a:spcPts val="0"/>
              </a:spcBef>
              <a:spcAft>
                <a:spcPts val="0"/>
              </a:spcAft>
              <a:buSzPts val="1300"/>
              <a:buChar char="●"/>
            </a:pPr>
            <a:r>
              <a:rPr b="1" lang="en" sz="1300"/>
              <a:t>Choose appropriate plot types (line, scatter, contour, surface, etc.).</a:t>
            </a:r>
            <a:endParaRPr b="1" sz="1300"/>
          </a:p>
          <a:p>
            <a:pPr indent="-311150" lvl="0" marL="457200" rtl="0" algn="l">
              <a:lnSpc>
                <a:spcPct val="115000"/>
              </a:lnSpc>
              <a:spcBef>
                <a:spcPts val="0"/>
              </a:spcBef>
              <a:spcAft>
                <a:spcPts val="0"/>
              </a:spcAft>
              <a:buSzPts val="1300"/>
              <a:buChar char="●"/>
            </a:pPr>
            <a:r>
              <a:rPr b="1" lang="en" sz="1300"/>
              <a:t>Explore interactive features for enhanced visualization (e.g., </a:t>
            </a:r>
            <a:r>
              <a:rPr b="1" lang="en" sz="1300">
                <a:solidFill>
                  <a:srgbClr val="188038"/>
                </a:solidFill>
                <a:latin typeface="Roboto Mono"/>
                <a:ea typeface="Roboto Mono"/>
                <a:cs typeface="Roboto Mono"/>
                <a:sym typeface="Roboto Mono"/>
              </a:rPr>
              <a:t>ax.view_init</a:t>
            </a:r>
            <a:r>
              <a:rPr b="1" lang="en" sz="1300"/>
              <a:t>).</a:t>
            </a:r>
            <a:endParaRPr b="1">
              <a:solidFill>
                <a:schemeClr val="dk2"/>
              </a:solidFill>
              <a:latin typeface="Inter"/>
              <a:ea typeface="Inter"/>
              <a:cs typeface="Inter"/>
              <a:sym typeface="Inte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1" name="Shape 1511"/>
        <p:cNvGrpSpPr/>
        <p:nvPr/>
      </p:nvGrpSpPr>
      <p:grpSpPr>
        <a:xfrm>
          <a:off x="0" y="0"/>
          <a:ext cx="0" cy="0"/>
          <a:chOff x="0" y="0"/>
          <a:chExt cx="0" cy="0"/>
        </a:xfrm>
      </p:grpSpPr>
      <p:sp>
        <p:nvSpPr>
          <p:cNvPr id="1512" name="Google Shape;1512;p176"/>
          <p:cNvSpPr txBox="1"/>
          <p:nvPr/>
        </p:nvSpPr>
        <p:spPr>
          <a:xfrm>
            <a:off x="287025" y="26407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Visualization with Seaborn</a:t>
            </a:r>
            <a:endParaRPr b="1">
              <a:solidFill>
                <a:schemeClr val="dk2"/>
              </a:solidFill>
              <a:latin typeface="Inter"/>
              <a:ea typeface="Inter"/>
              <a:cs typeface="Inter"/>
              <a:sym typeface="Inter"/>
            </a:endParaRPr>
          </a:p>
        </p:txBody>
      </p:sp>
      <p:sp>
        <p:nvSpPr>
          <p:cNvPr id="1513" name="Google Shape;1513;p176"/>
          <p:cNvSpPr txBox="1"/>
          <p:nvPr/>
        </p:nvSpPr>
        <p:spPr>
          <a:xfrm>
            <a:off x="436275" y="769225"/>
            <a:ext cx="6613200" cy="119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 Histograms and Density Plots</a:t>
            </a:r>
            <a:endParaRPr b="1"/>
          </a:p>
          <a:p>
            <a:pPr indent="-304800" lvl="0" marL="457200" rtl="0" algn="l">
              <a:lnSpc>
                <a:spcPct val="115000"/>
              </a:lnSpc>
              <a:spcBef>
                <a:spcPts val="1200"/>
              </a:spcBef>
              <a:spcAft>
                <a:spcPts val="0"/>
              </a:spcAft>
              <a:buSzPts val="1200"/>
              <a:buChar char="●"/>
            </a:pPr>
            <a:r>
              <a:rPr b="1" lang="en" sz="1200"/>
              <a:t>Histogram: Visualize the frequency distribution.</a:t>
            </a:r>
            <a:endParaRPr b="1" sz="1200"/>
          </a:p>
          <a:p>
            <a:pPr indent="-304800" lvl="0" marL="457200" rtl="0" algn="l">
              <a:lnSpc>
                <a:spcPct val="115000"/>
              </a:lnSpc>
              <a:spcBef>
                <a:spcPts val="0"/>
              </a:spcBef>
              <a:spcAft>
                <a:spcPts val="0"/>
              </a:spcAft>
              <a:buSzPts val="1200"/>
              <a:buChar char="●"/>
            </a:pPr>
            <a:r>
              <a:rPr b="1" lang="en" sz="1200"/>
              <a:t>Kernel Density Estimation (KDE): A smooth estimate of the distribution.</a:t>
            </a:r>
            <a:endParaRPr b="1" sz="1200"/>
          </a:p>
          <a:p>
            <a:pPr indent="-304800" lvl="0" marL="457200" rtl="0" algn="l">
              <a:lnSpc>
                <a:spcPct val="115000"/>
              </a:lnSpc>
              <a:spcBef>
                <a:spcPts val="0"/>
              </a:spcBef>
              <a:spcAft>
                <a:spcPts val="0"/>
              </a:spcAft>
              <a:buSzPts val="1200"/>
              <a:buChar char="●"/>
            </a:pPr>
            <a:r>
              <a:rPr b="1" lang="en" sz="1200"/>
              <a:t>Joint Density: Shows the relationship between two variables.</a:t>
            </a:r>
            <a:endParaRPr b="1" sz="1300">
              <a:solidFill>
                <a:schemeClr val="dk2"/>
              </a:solidFill>
              <a:latin typeface="Inter"/>
              <a:ea typeface="Inter"/>
              <a:cs typeface="Inter"/>
              <a:sym typeface="Inter"/>
            </a:endParaRPr>
          </a:p>
        </p:txBody>
      </p:sp>
      <p:sp>
        <p:nvSpPr>
          <p:cNvPr id="1514" name="Google Shape;1514;p176"/>
          <p:cNvSpPr txBox="1"/>
          <p:nvPr/>
        </p:nvSpPr>
        <p:spPr>
          <a:xfrm>
            <a:off x="746275" y="21928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15" name="Google Shape;1515;p176"/>
          <p:cNvPicPr preferRelativeResize="0"/>
          <p:nvPr/>
        </p:nvPicPr>
        <p:blipFill>
          <a:blip r:embed="rId3">
            <a:alphaModFix/>
          </a:blip>
          <a:stretch>
            <a:fillRect/>
          </a:stretch>
        </p:blipFill>
        <p:spPr>
          <a:xfrm>
            <a:off x="436275" y="2192875"/>
            <a:ext cx="4241603" cy="2276525"/>
          </a:xfrm>
          <a:prstGeom prst="rect">
            <a:avLst/>
          </a:prstGeom>
          <a:noFill/>
          <a:ln>
            <a:noFill/>
          </a:ln>
        </p:spPr>
      </p:pic>
      <p:sp>
        <p:nvSpPr>
          <p:cNvPr id="1516" name="Google Shape;1516;p176"/>
          <p:cNvSpPr txBox="1"/>
          <p:nvPr/>
        </p:nvSpPr>
        <p:spPr>
          <a:xfrm>
            <a:off x="5637175" y="2250275"/>
            <a:ext cx="352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17" name="Google Shape;1517;p176"/>
          <p:cNvPicPr preferRelativeResize="0"/>
          <p:nvPr/>
        </p:nvPicPr>
        <p:blipFill>
          <a:blip r:embed="rId4">
            <a:alphaModFix/>
          </a:blip>
          <a:stretch>
            <a:fillRect/>
          </a:stretch>
        </p:blipFill>
        <p:spPr>
          <a:xfrm>
            <a:off x="4853225" y="2192875"/>
            <a:ext cx="3941249" cy="24684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1" name="Shape 1521"/>
        <p:cNvGrpSpPr/>
        <p:nvPr/>
      </p:nvGrpSpPr>
      <p:grpSpPr>
        <a:xfrm>
          <a:off x="0" y="0"/>
          <a:ext cx="0" cy="0"/>
          <a:chOff x="0" y="0"/>
          <a:chExt cx="0" cy="0"/>
        </a:xfrm>
      </p:grpSpPr>
      <p:sp>
        <p:nvSpPr>
          <p:cNvPr id="1522" name="Google Shape;1522;p177"/>
          <p:cNvSpPr txBox="1"/>
          <p:nvPr/>
        </p:nvSpPr>
        <p:spPr>
          <a:xfrm>
            <a:off x="229625" y="16072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Pair Plots</a:t>
            </a:r>
            <a:endParaRPr b="1" sz="1500"/>
          </a:p>
          <a:p>
            <a:pPr indent="0" lvl="0" marL="0" rtl="0" algn="l">
              <a:lnSpc>
                <a:spcPct val="115000"/>
              </a:lnSpc>
              <a:spcBef>
                <a:spcPts val="1200"/>
              </a:spcBef>
              <a:spcAft>
                <a:spcPts val="1200"/>
              </a:spcAft>
              <a:buNone/>
            </a:pPr>
            <a:r>
              <a:rPr b="1" lang="en" sz="1300"/>
              <a:t>Generalize joint plots to visualize relationships across all variable pairs.</a:t>
            </a:r>
            <a:endParaRPr b="1">
              <a:solidFill>
                <a:schemeClr val="dk2"/>
              </a:solidFill>
              <a:latin typeface="Inter"/>
              <a:ea typeface="Inter"/>
              <a:cs typeface="Inter"/>
              <a:sym typeface="Inter"/>
            </a:endParaRPr>
          </a:p>
        </p:txBody>
      </p:sp>
      <p:sp>
        <p:nvSpPr>
          <p:cNvPr id="1523" name="Google Shape;1523;p177"/>
          <p:cNvSpPr txBox="1"/>
          <p:nvPr/>
        </p:nvSpPr>
        <p:spPr>
          <a:xfrm>
            <a:off x="413325" y="1090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24" name="Google Shape;1524;p177"/>
          <p:cNvPicPr preferRelativeResize="0"/>
          <p:nvPr/>
        </p:nvPicPr>
        <p:blipFill>
          <a:blip r:embed="rId3">
            <a:alphaModFix/>
          </a:blip>
          <a:stretch>
            <a:fillRect/>
          </a:stretch>
        </p:blipFill>
        <p:spPr>
          <a:xfrm>
            <a:off x="278700" y="1164625"/>
            <a:ext cx="7539874" cy="37722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8" name="Shape 1528"/>
        <p:cNvGrpSpPr/>
        <p:nvPr/>
      </p:nvGrpSpPr>
      <p:grpSpPr>
        <a:xfrm>
          <a:off x="0" y="0"/>
          <a:ext cx="0" cy="0"/>
          <a:chOff x="0" y="0"/>
          <a:chExt cx="0" cy="0"/>
        </a:xfrm>
      </p:grpSpPr>
      <p:sp>
        <p:nvSpPr>
          <p:cNvPr id="1529" name="Google Shape;1529;p178"/>
          <p:cNvSpPr txBox="1"/>
          <p:nvPr/>
        </p:nvSpPr>
        <p:spPr>
          <a:xfrm>
            <a:off x="206650" y="13777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Faceted Histograms</a:t>
            </a:r>
            <a:endParaRPr b="1" sz="1500"/>
          </a:p>
          <a:p>
            <a:pPr indent="0" lvl="0" marL="0" rtl="0" algn="l">
              <a:lnSpc>
                <a:spcPct val="115000"/>
              </a:lnSpc>
              <a:spcBef>
                <a:spcPts val="1200"/>
              </a:spcBef>
              <a:spcAft>
                <a:spcPts val="1200"/>
              </a:spcAft>
              <a:buNone/>
            </a:pPr>
            <a:r>
              <a:rPr b="1" lang="en" sz="1300"/>
              <a:t>Split data into subsets and visualize them in a grid.</a:t>
            </a:r>
            <a:endParaRPr b="1">
              <a:solidFill>
                <a:schemeClr val="dk2"/>
              </a:solidFill>
              <a:latin typeface="Inter"/>
              <a:ea typeface="Inter"/>
              <a:cs typeface="Inter"/>
              <a:sym typeface="Inter"/>
            </a:endParaRPr>
          </a:p>
        </p:txBody>
      </p:sp>
      <p:sp>
        <p:nvSpPr>
          <p:cNvPr id="1530" name="Google Shape;1530;p178"/>
          <p:cNvSpPr txBox="1"/>
          <p:nvPr/>
        </p:nvSpPr>
        <p:spPr>
          <a:xfrm>
            <a:off x="378875" y="107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31" name="Google Shape;1531;p178"/>
          <p:cNvPicPr preferRelativeResize="0"/>
          <p:nvPr/>
        </p:nvPicPr>
        <p:blipFill>
          <a:blip r:embed="rId3">
            <a:alphaModFix/>
          </a:blip>
          <a:stretch>
            <a:fillRect/>
          </a:stretch>
        </p:blipFill>
        <p:spPr>
          <a:xfrm>
            <a:off x="206650" y="942075"/>
            <a:ext cx="5200650" cy="1266825"/>
          </a:xfrm>
          <a:prstGeom prst="rect">
            <a:avLst/>
          </a:prstGeom>
          <a:noFill/>
          <a:ln>
            <a:noFill/>
          </a:ln>
        </p:spPr>
      </p:pic>
      <p:sp>
        <p:nvSpPr>
          <p:cNvPr id="1532" name="Google Shape;1532;p178"/>
          <p:cNvSpPr txBox="1"/>
          <p:nvPr/>
        </p:nvSpPr>
        <p:spPr>
          <a:xfrm>
            <a:off x="275550" y="24454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33" name="Google Shape;1533;p178"/>
          <p:cNvPicPr preferRelativeResize="0"/>
          <p:nvPr/>
        </p:nvPicPr>
        <p:blipFill>
          <a:blip r:embed="rId4">
            <a:alphaModFix/>
          </a:blip>
          <a:stretch>
            <a:fillRect/>
          </a:stretch>
        </p:blipFill>
        <p:spPr>
          <a:xfrm>
            <a:off x="152400" y="2273250"/>
            <a:ext cx="4876300" cy="271784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37" name="Shape 1537"/>
        <p:cNvGrpSpPr/>
        <p:nvPr/>
      </p:nvGrpSpPr>
      <p:grpSpPr>
        <a:xfrm>
          <a:off x="0" y="0"/>
          <a:ext cx="0" cy="0"/>
          <a:chOff x="0" y="0"/>
          <a:chExt cx="0" cy="0"/>
        </a:xfrm>
      </p:grpSpPr>
      <p:sp>
        <p:nvSpPr>
          <p:cNvPr id="1538" name="Google Shape;1538;p179"/>
          <p:cNvSpPr txBox="1"/>
          <p:nvPr/>
        </p:nvSpPr>
        <p:spPr>
          <a:xfrm>
            <a:off x="344425" y="206650"/>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Categorical Plots</a:t>
            </a:r>
            <a:endParaRPr b="1" sz="1500"/>
          </a:p>
          <a:p>
            <a:pPr indent="0" lvl="0" marL="0" rtl="0" algn="l">
              <a:lnSpc>
                <a:spcPct val="115000"/>
              </a:lnSpc>
              <a:spcBef>
                <a:spcPts val="1200"/>
              </a:spcBef>
              <a:spcAft>
                <a:spcPts val="1200"/>
              </a:spcAft>
              <a:buNone/>
            </a:pPr>
            <a:r>
              <a:rPr b="1" lang="en" sz="1300"/>
              <a:t>Visualize data grouped by categories.</a:t>
            </a:r>
            <a:endParaRPr b="1">
              <a:solidFill>
                <a:schemeClr val="dk2"/>
              </a:solidFill>
              <a:latin typeface="Inter"/>
              <a:ea typeface="Inter"/>
              <a:cs typeface="Inter"/>
              <a:sym typeface="Inter"/>
            </a:endParaRPr>
          </a:p>
        </p:txBody>
      </p:sp>
      <p:sp>
        <p:nvSpPr>
          <p:cNvPr id="1539" name="Google Shape;1539;p179"/>
          <p:cNvSpPr txBox="1"/>
          <p:nvPr/>
        </p:nvSpPr>
        <p:spPr>
          <a:xfrm>
            <a:off x="505175" y="11136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40" name="Google Shape;1540;p179"/>
          <p:cNvPicPr preferRelativeResize="0"/>
          <p:nvPr/>
        </p:nvPicPr>
        <p:blipFill>
          <a:blip r:embed="rId3">
            <a:alphaModFix/>
          </a:blip>
          <a:stretch>
            <a:fillRect/>
          </a:stretch>
        </p:blipFill>
        <p:spPr>
          <a:xfrm>
            <a:off x="344425" y="1313875"/>
            <a:ext cx="5238750" cy="295275"/>
          </a:xfrm>
          <a:prstGeom prst="rect">
            <a:avLst/>
          </a:prstGeom>
          <a:noFill/>
          <a:ln>
            <a:noFill/>
          </a:ln>
        </p:spPr>
      </p:pic>
      <p:sp>
        <p:nvSpPr>
          <p:cNvPr id="1541" name="Google Shape;1541;p179"/>
          <p:cNvSpPr txBox="1"/>
          <p:nvPr/>
        </p:nvSpPr>
        <p:spPr>
          <a:xfrm>
            <a:off x="378875" y="1802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42" name="Google Shape;1542;p179"/>
          <p:cNvPicPr preferRelativeResize="0"/>
          <p:nvPr/>
        </p:nvPicPr>
        <p:blipFill>
          <a:blip r:embed="rId4">
            <a:alphaModFix/>
          </a:blip>
          <a:stretch>
            <a:fillRect/>
          </a:stretch>
        </p:blipFill>
        <p:spPr>
          <a:xfrm>
            <a:off x="344425" y="1727225"/>
            <a:ext cx="4661301" cy="312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0" name="Shape 450"/>
        <p:cNvGrpSpPr/>
        <p:nvPr/>
      </p:nvGrpSpPr>
      <p:grpSpPr>
        <a:xfrm>
          <a:off x="0" y="0"/>
          <a:ext cx="0" cy="0"/>
          <a:chOff x="0" y="0"/>
          <a:chExt cx="0" cy="0"/>
        </a:xfrm>
      </p:grpSpPr>
      <p:sp>
        <p:nvSpPr>
          <p:cNvPr id="451" name="Google Shape;451;p54"/>
          <p:cNvSpPr txBox="1"/>
          <p:nvPr/>
        </p:nvSpPr>
        <p:spPr>
          <a:xfrm>
            <a:off x="993625" y="360100"/>
            <a:ext cx="35151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Inter"/>
                <a:ea typeface="Inter"/>
                <a:cs typeface="Inter"/>
                <a:sym typeface="Inter"/>
              </a:rPr>
              <a:t>Plotting from a Jupyter Notebook</a:t>
            </a:r>
            <a:endParaRPr b="1" sz="1800">
              <a:solidFill>
                <a:schemeClr val="dk2"/>
              </a:solidFill>
              <a:latin typeface="Inter"/>
              <a:ea typeface="Inter"/>
              <a:cs typeface="Inter"/>
              <a:sym typeface="Inter"/>
            </a:endParaRPr>
          </a:p>
        </p:txBody>
      </p:sp>
      <p:sp>
        <p:nvSpPr>
          <p:cNvPr id="452" name="Google Shape;452;p54"/>
          <p:cNvSpPr txBox="1"/>
          <p:nvPr/>
        </p:nvSpPr>
        <p:spPr>
          <a:xfrm>
            <a:off x="1151968" y="1036185"/>
            <a:ext cx="60801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Inter"/>
              <a:buChar char="●"/>
            </a:pPr>
            <a:r>
              <a:rPr b="1" lang="en" sz="1500">
                <a:solidFill>
                  <a:schemeClr val="dk2"/>
                </a:solidFill>
                <a:latin typeface="Inter"/>
                <a:ea typeface="Inter"/>
                <a:cs typeface="Inter"/>
                <a:sym typeface="Inter"/>
              </a:rPr>
              <a:t>Jupyter Notebook Overview:</a:t>
            </a:r>
            <a:endParaRPr b="1" sz="1700">
              <a:solidFill>
                <a:schemeClr val="dk2"/>
              </a:solidFill>
              <a:latin typeface="Inter"/>
              <a:ea typeface="Inter"/>
              <a:cs typeface="Inter"/>
              <a:sym typeface="Inter"/>
            </a:endParaRPr>
          </a:p>
        </p:txBody>
      </p:sp>
      <p:sp>
        <p:nvSpPr>
          <p:cNvPr id="453" name="Google Shape;453;p54"/>
          <p:cNvSpPr txBox="1"/>
          <p:nvPr/>
        </p:nvSpPr>
        <p:spPr>
          <a:xfrm>
            <a:off x="1669173" y="1463198"/>
            <a:ext cx="6080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A browser-based tool combining narrative, code, graphics, HTML, and more into an executable document.</a:t>
            </a:r>
            <a:endParaRPr b="1">
              <a:solidFill>
                <a:schemeClr val="dk2"/>
              </a:solidFill>
              <a:latin typeface="Inter"/>
              <a:ea typeface="Inter"/>
              <a:cs typeface="Inter"/>
              <a:sym typeface="Inter"/>
            </a:endParaRPr>
          </a:p>
        </p:txBody>
      </p:sp>
      <p:sp>
        <p:nvSpPr>
          <p:cNvPr id="454" name="Google Shape;454;p54"/>
          <p:cNvSpPr txBox="1"/>
          <p:nvPr/>
        </p:nvSpPr>
        <p:spPr>
          <a:xfrm>
            <a:off x="1204718" y="2201560"/>
            <a:ext cx="6080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Interactive Plotting in Notebooks:</a:t>
            </a:r>
            <a:endParaRPr b="1"/>
          </a:p>
        </p:txBody>
      </p:sp>
      <p:sp>
        <p:nvSpPr>
          <p:cNvPr id="455" name="Google Shape;455;p54"/>
          <p:cNvSpPr txBox="1"/>
          <p:nvPr/>
        </p:nvSpPr>
        <p:spPr>
          <a:xfrm>
            <a:off x="1764193" y="2592969"/>
            <a:ext cx="6080100" cy="846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Use </a:t>
            </a:r>
            <a:r>
              <a:rPr b="1" lang="en">
                <a:solidFill>
                  <a:srgbClr val="188038"/>
                </a:solidFill>
                <a:latin typeface="Roboto Mono"/>
                <a:ea typeface="Roboto Mono"/>
                <a:cs typeface="Roboto Mono"/>
                <a:sym typeface="Roboto Mono"/>
              </a:rPr>
              <a:t>%matplotlib</a:t>
            </a:r>
            <a:r>
              <a:rPr b="1" lang="en"/>
              <a:t> magic command, similar to the IPython shell.</a:t>
            </a:r>
            <a:endParaRPr b="1"/>
          </a:p>
          <a:p>
            <a:pPr indent="0" lvl="0" marL="457200" rtl="0" algn="l">
              <a:spcBef>
                <a:spcPts val="0"/>
              </a:spcBef>
              <a:spcAft>
                <a:spcPts val="0"/>
              </a:spcAft>
              <a:buNone/>
            </a:pPr>
            <a:r>
              <a:t/>
            </a:r>
            <a:endParaRPr b="1"/>
          </a:p>
          <a:p>
            <a:pPr indent="-323850" lvl="0" marL="457200" rtl="0" algn="l">
              <a:spcBef>
                <a:spcPts val="0"/>
              </a:spcBef>
              <a:spcAft>
                <a:spcPts val="0"/>
              </a:spcAft>
              <a:buClr>
                <a:schemeClr val="dk2"/>
              </a:buClr>
              <a:buSzPts val="1500"/>
              <a:buFont typeface="Inter"/>
              <a:buChar char="●"/>
            </a:pPr>
            <a:r>
              <a:rPr b="1" lang="en" sz="1500">
                <a:solidFill>
                  <a:schemeClr val="dk2"/>
                </a:solidFill>
                <a:latin typeface="Inter"/>
                <a:ea typeface="Inter"/>
                <a:cs typeface="Inter"/>
                <a:sym typeface="Inter"/>
              </a:rPr>
              <a:t>Options for embedding graphics:</a:t>
            </a:r>
            <a:endParaRPr b="1" sz="1500">
              <a:solidFill>
                <a:schemeClr val="dk2"/>
              </a:solidFill>
              <a:latin typeface="Inter"/>
              <a:ea typeface="Inter"/>
              <a:cs typeface="Inter"/>
              <a:sym typeface="Inter"/>
            </a:endParaRPr>
          </a:p>
        </p:txBody>
      </p:sp>
      <p:sp>
        <p:nvSpPr>
          <p:cNvPr id="456" name="Google Shape;456;p54"/>
          <p:cNvSpPr txBox="1"/>
          <p:nvPr/>
        </p:nvSpPr>
        <p:spPr>
          <a:xfrm>
            <a:off x="1764207" y="3439579"/>
            <a:ext cx="60801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 sz="1500">
                <a:solidFill>
                  <a:srgbClr val="188038"/>
                </a:solidFill>
                <a:latin typeface="Roboto Mono"/>
                <a:ea typeface="Roboto Mono"/>
                <a:cs typeface="Roboto Mono"/>
                <a:sym typeface="Roboto Mono"/>
              </a:rPr>
              <a:t>%matplotlib inline</a:t>
            </a:r>
            <a:r>
              <a:rPr b="1" lang="en" sz="1500"/>
              <a:t>: Static images of plots embedded in the notebook.</a:t>
            </a:r>
            <a:endParaRPr b="1" sz="15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b="1" lang="en" sz="1500">
                <a:solidFill>
                  <a:srgbClr val="188038"/>
                </a:solidFill>
                <a:latin typeface="Roboto Mono"/>
                <a:ea typeface="Roboto Mono"/>
                <a:cs typeface="Roboto Mono"/>
                <a:sym typeface="Roboto Mono"/>
              </a:rPr>
              <a:t>%matplotlib notebook</a:t>
            </a:r>
            <a:r>
              <a:rPr b="1" lang="en" sz="1500"/>
              <a:t>: Interactive plots embedded in the notebook.</a:t>
            </a:r>
            <a:endParaRPr b="1" sz="1600">
              <a:solidFill>
                <a:schemeClr val="dk2"/>
              </a:solidFill>
              <a:latin typeface="Inter"/>
              <a:ea typeface="Inter"/>
              <a:cs typeface="Inter"/>
              <a:sym typeface="Inte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46" name="Shape 1546"/>
        <p:cNvGrpSpPr/>
        <p:nvPr/>
      </p:nvGrpSpPr>
      <p:grpSpPr>
        <a:xfrm>
          <a:off x="0" y="0"/>
          <a:ext cx="0" cy="0"/>
          <a:chOff x="0" y="0"/>
          <a:chExt cx="0" cy="0"/>
        </a:xfrm>
      </p:grpSpPr>
      <p:sp>
        <p:nvSpPr>
          <p:cNvPr id="1547" name="Google Shape;1547;p180"/>
          <p:cNvSpPr txBox="1"/>
          <p:nvPr/>
        </p:nvSpPr>
        <p:spPr>
          <a:xfrm>
            <a:off x="183700" y="149250"/>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Joint Distributions</a:t>
            </a:r>
            <a:endParaRPr b="1" sz="1500"/>
          </a:p>
          <a:p>
            <a:pPr indent="0" lvl="0" marL="0" rtl="0" algn="l">
              <a:lnSpc>
                <a:spcPct val="115000"/>
              </a:lnSpc>
              <a:spcBef>
                <a:spcPts val="1200"/>
              </a:spcBef>
              <a:spcAft>
                <a:spcPts val="1200"/>
              </a:spcAft>
              <a:buNone/>
            </a:pPr>
            <a:r>
              <a:rPr b="1" lang="en" sz="1300"/>
              <a:t>Show joint and marginal distributions in one figure.</a:t>
            </a:r>
            <a:endParaRPr b="1">
              <a:solidFill>
                <a:schemeClr val="dk2"/>
              </a:solidFill>
              <a:latin typeface="Inter"/>
              <a:ea typeface="Inter"/>
              <a:cs typeface="Inter"/>
              <a:sym typeface="Inter"/>
            </a:endParaRPr>
          </a:p>
        </p:txBody>
      </p:sp>
      <p:sp>
        <p:nvSpPr>
          <p:cNvPr id="1548" name="Google Shape;1548;p180"/>
          <p:cNvSpPr txBox="1"/>
          <p:nvPr/>
        </p:nvSpPr>
        <p:spPr>
          <a:xfrm>
            <a:off x="355900" y="1136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49" name="Google Shape;1549;p180"/>
          <p:cNvPicPr preferRelativeResize="0"/>
          <p:nvPr/>
        </p:nvPicPr>
        <p:blipFill>
          <a:blip r:embed="rId3">
            <a:alphaModFix/>
          </a:blip>
          <a:stretch>
            <a:fillRect/>
          </a:stretch>
        </p:blipFill>
        <p:spPr>
          <a:xfrm>
            <a:off x="183700" y="1073625"/>
            <a:ext cx="5667375" cy="495300"/>
          </a:xfrm>
          <a:prstGeom prst="rect">
            <a:avLst/>
          </a:prstGeom>
          <a:noFill/>
          <a:ln>
            <a:noFill/>
          </a:ln>
        </p:spPr>
      </p:pic>
      <p:sp>
        <p:nvSpPr>
          <p:cNvPr id="1550" name="Google Shape;1550;p180"/>
          <p:cNvSpPr txBox="1"/>
          <p:nvPr/>
        </p:nvSpPr>
        <p:spPr>
          <a:xfrm>
            <a:off x="275550" y="1779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51" name="Google Shape;1551;p180"/>
          <p:cNvPicPr preferRelativeResize="0"/>
          <p:nvPr/>
        </p:nvPicPr>
        <p:blipFill>
          <a:blip r:embed="rId4">
            <a:alphaModFix/>
          </a:blip>
          <a:stretch>
            <a:fillRect/>
          </a:stretch>
        </p:blipFill>
        <p:spPr>
          <a:xfrm>
            <a:off x="183700" y="1779550"/>
            <a:ext cx="4336563" cy="2689850"/>
          </a:xfrm>
          <a:prstGeom prst="rect">
            <a:avLst/>
          </a:prstGeom>
          <a:noFill/>
          <a:ln>
            <a:noFill/>
          </a:ln>
        </p:spPr>
      </p:pic>
      <p:sp>
        <p:nvSpPr>
          <p:cNvPr id="1552" name="Google Shape;1552;p180"/>
          <p:cNvSpPr txBox="1"/>
          <p:nvPr/>
        </p:nvSpPr>
        <p:spPr>
          <a:xfrm>
            <a:off x="4776100" y="1802525"/>
            <a:ext cx="438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53" name="Google Shape;1553;p180"/>
          <p:cNvPicPr preferRelativeResize="0"/>
          <p:nvPr/>
        </p:nvPicPr>
        <p:blipFill>
          <a:blip r:embed="rId5">
            <a:alphaModFix/>
          </a:blip>
          <a:stretch>
            <a:fillRect/>
          </a:stretch>
        </p:blipFill>
        <p:spPr>
          <a:xfrm>
            <a:off x="4029713" y="1779550"/>
            <a:ext cx="4318937" cy="867402"/>
          </a:xfrm>
          <a:prstGeom prst="rect">
            <a:avLst/>
          </a:prstGeom>
          <a:noFill/>
          <a:ln>
            <a:noFill/>
          </a:ln>
        </p:spPr>
      </p:pic>
      <p:sp>
        <p:nvSpPr>
          <p:cNvPr id="1554" name="Google Shape;1554;p180"/>
          <p:cNvSpPr txBox="1"/>
          <p:nvPr/>
        </p:nvSpPr>
        <p:spPr>
          <a:xfrm>
            <a:off x="4098725" y="2789900"/>
            <a:ext cx="506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55" name="Google Shape;1555;p180"/>
          <p:cNvPicPr preferRelativeResize="0"/>
          <p:nvPr/>
        </p:nvPicPr>
        <p:blipFill>
          <a:blip r:embed="rId6">
            <a:alphaModFix/>
          </a:blip>
          <a:stretch>
            <a:fillRect/>
          </a:stretch>
        </p:blipFill>
        <p:spPr>
          <a:xfrm>
            <a:off x="4098725" y="2646950"/>
            <a:ext cx="3788750" cy="22095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59" name="Shape 1559"/>
        <p:cNvGrpSpPr/>
        <p:nvPr/>
      </p:nvGrpSpPr>
      <p:grpSpPr>
        <a:xfrm>
          <a:off x="0" y="0"/>
          <a:ext cx="0" cy="0"/>
          <a:chOff x="0" y="0"/>
          <a:chExt cx="0" cy="0"/>
        </a:xfrm>
      </p:grpSpPr>
      <p:sp>
        <p:nvSpPr>
          <p:cNvPr id="1560" name="Google Shape;1560;p181"/>
          <p:cNvSpPr txBox="1"/>
          <p:nvPr/>
        </p:nvSpPr>
        <p:spPr>
          <a:xfrm>
            <a:off x="206650" y="17222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Bar Plots</a:t>
            </a:r>
            <a:endParaRPr b="1" sz="1500"/>
          </a:p>
          <a:p>
            <a:pPr indent="0" lvl="0" marL="0" rtl="0" algn="l">
              <a:lnSpc>
                <a:spcPct val="115000"/>
              </a:lnSpc>
              <a:spcBef>
                <a:spcPts val="1200"/>
              </a:spcBef>
              <a:spcAft>
                <a:spcPts val="1200"/>
              </a:spcAft>
              <a:buNone/>
            </a:pPr>
            <a:r>
              <a:rPr b="1" lang="en" sz="1300"/>
              <a:t>Visualize time-series counts or distributions.</a:t>
            </a:r>
            <a:endParaRPr b="1">
              <a:solidFill>
                <a:schemeClr val="dk2"/>
              </a:solidFill>
              <a:latin typeface="Inter"/>
              <a:ea typeface="Inter"/>
              <a:cs typeface="Inter"/>
              <a:sym typeface="Inter"/>
            </a:endParaRPr>
          </a:p>
        </p:txBody>
      </p:sp>
      <p:sp>
        <p:nvSpPr>
          <p:cNvPr id="1561" name="Google Shape;1561;p181"/>
          <p:cNvSpPr txBox="1"/>
          <p:nvPr/>
        </p:nvSpPr>
        <p:spPr>
          <a:xfrm>
            <a:off x="367400" y="107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62" name="Google Shape;1562;p181"/>
          <p:cNvPicPr preferRelativeResize="0"/>
          <p:nvPr/>
        </p:nvPicPr>
        <p:blipFill>
          <a:blip r:embed="rId3">
            <a:alphaModFix/>
          </a:blip>
          <a:stretch>
            <a:fillRect/>
          </a:stretch>
        </p:blipFill>
        <p:spPr>
          <a:xfrm>
            <a:off x="206650" y="1079225"/>
            <a:ext cx="5781675" cy="876300"/>
          </a:xfrm>
          <a:prstGeom prst="rect">
            <a:avLst/>
          </a:prstGeom>
          <a:noFill/>
          <a:ln>
            <a:noFill/>
          </a:ln>
        </p:spPr>
      </p:pic>
      <p:sp>
        <p:nvSpPr>
          <p:cNvPr id="1563" name="Google Shape;1563;p181"/>
          <p:cNvSpPr txBox="1"/>
          <p:nvPr/>
        </p:nvSpPr>
        <p:spPr>
          <a:xfrm>
            <a:off x="275550" y="21584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64" name="Google Shape;1564;p181"/>
          <p:cNvPicPr preferRelativeResize="0"/>
          <p:nvPr/>
        </p:nvPicPr>
        <p:blipFill>
          <a:blip r:embed="rId4">
            <a:alphaModFix/>
          </a:blip>
          <a:stretch>
            <a:fillRect/>
          </a:stretch>
        </p:blipFill>
        <p:spPr>
          <a:xfrm>
            <a:off x="206650" y="2058225"/>
            <a:ext cx="5843849" cy="262186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8" name="Shape 1568"/>
        <p:cNvGrpSpPr/>
        <p:nvPr/>
      </p:nvGrpSpPr>
      <p:grpSpPr>
        <a:xfrm>
          <a:off x="0" y="0"/>
          <a:ext cx="0" cy="0"/>
          <a:chOff x="0" y="0"/>
          <a:chExt cx="0" cy="0"/>
        </a:xfrm>
      </p:grpSpPr>
      <p:sp>
        <p:nvSpPr>
          <p:cNvPr id="1569" name="Google Shape;1569;p182"/>
          <p:cNvSpPr txBox="1"/>
          <p:nvPr/>
        </p:nvSpPr>
        <p:spPr>
          <a:xfrm>
            <a:off x="229625" y="241100"/>
            <a:ext cx="6613200" cy="77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Example: Marathon Finishing Times</a:t>
            </a:r>
            <a:endParaRPr b="1"/>
          </a:p>
          <a:p>
            <a:pPr indent="0" lvl="0" marL="0" rtl="0" algn="l">
              <a:lnSpc>
                <a:spcPct val="115000"/>
              </a:lnSpc>
              <a:spcBef>
                <a:spcPts val="1200"/>
              </a:spcBef>
              <a:spcAft>
                <a:spcPts val="200"/>
              </a:spcAft>
              <a:buNone/>
            </a:pPr>
            <a:r>
              <a:rPr b="1" lang="en" sz="1200"/>
              <a:t>Data Preparation:</a:t>
            </a:r>
            <a:endParaRPr b="1" sz="1300">
              <a:solidFill>
                <a:schemeClr val="dk2"/>
              </a:solidFill>
              <a:latin typeface="Inter"/>
              <a:ea typeface="Inter"/>
              <a:cs typeface="Inter"/>
              <a:sym typeface="Inter"/>
            </a:endParaRPr>
          </a:p>
        </p:txBody>
      </p:sp>
      <p:sp>
        <p:nvSpPr>
          <p:cNvPr id="1570" name="Google Shape;1570;p182"/>
          <p:cNvSpPr txBox="1"/>
          <p:nvPr/>
        </p:nvSpPr>
        <p:spPr>
          <a:xfrm>
            <a:off x="401825" y="11251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71" name="Google Shape;1571;p182"/>
          <p:cNvPicPr preferRelativeResize="0"/>
          <p:nvPr/>
        </p:nvPicPr>
        <p:blipFill>
          <a:blip r:embed="rId3">
            <a:alphaModFix/>
          </a:blip>
          <a:stretch>
            <a:fillRect/>
          </a:stretch>
        </p:blipFill>
        <p:spPr>
          <a:xfrm>
            <a:off x="229625" y="946525"/>
            <a:ext cx="5905500" cy="24193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75" name="Shape 1575"/>
        <p:cNvGrpSpPr/>
        <p:nvPr/>
      </p:nvGrpSpPr>
      <p:grpSpPr>
        <a:xfrm>
          <a:off x="0" y="0"/>
          <a:ext cx="0" cy="0"/>
          <a:chOff x="0" y="0"/>
          <a:chExt cx="0" cy="0"/>
        </a:xfrm>
      </p:grpSpPr>
      <p:sp>
        <p:nvSpPr>
          <p:cNvPr id="1576" name="Google Shape;1576;p183"/>
          <p:cNvSpPr txBox="1"/>
          <p:nvPr/>
        </p:nvSpPr>
        <p:spPr>
          <a:xfrm>
            <a:off x="528125" y="7922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77" name="Google Shape;1577;p183"/>
          <p:cNvPicPr preferRelativeResize="0"/>
          <p:nvPr/>
        </p:nvPicPr>
        <p:blipFill>
          <a:blip r:embed="rId3">
            <a:alphaModFix/>
          </a:blip>
          <a:stretch>
            <a:fillRect/>
          </a:stretch>
        </p:blipFill>
        <p:spPr>
          <a:xfrm>
            <a:off x="175350" y="447675"/>
            <a:ext cx="4886325" cy="2124075"/>
          </a:xfrm>
          <a:prstGeom prst="rect">
            <a:avLst/>
          </a:prstGeom>
          <a:noFill/>
          <a:ln>
            <a:noFill/>
          </a:ln>
        </p:spPr>
      </p:pic>
      <p:sp>
        <p:nvSpPr>
          <p:cNvPr id="1578" name="Google Shape;1578;p183"/>
          <p:cNvSpPr txBox="1"/>
          <p:nvPr/>
        </p:nvSpPr>
        <p:spPr>
          <a:xfrm>
            <a:off x="175350" y="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Split vs. Final Time:</a:t>
            </a:r>
            <a:endParaRPr b="1" sz="1300">
              <a:solidFill>
                <a:schemeClr val="dk2"/>
              </a:solidFill>
              <a:latin typeface="Inter"/>
              <a:ea typeface="Inter"/>
              <a:cs typeface="Inter"/>
              <a:sym typeface="Inter"/>
            </a:endParaRPr>
          </a:p>
        </p:txBody>
      </p:sp>
      <p:sp>
        <p:nvSpPr>
          <p:cNvPr id="1579" name="Google Shape;1579;p183"/>
          <p:cNvSpPr txBox="1"/>
          <p:nvPr/>
        </p:nvSpPr>
        <p:spPr>
          <a:xfrm>
            <a:off x="218150" y="2640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80" name="Google Shape;1580;p183"/>
          <p:cNvPicPr preferRelativeResize="0"/>
          <p:nvPr/>
        </p:nvPicPr>
        <p:blipFill>
          <a:blip r:embed="rId4">
            <a:alphaModFix/>
          </a:blip>
          <a:stretch>
            <a:fillRect/>
          </a:stretch>
        </p:blipFill>
        <p:spPr>
          <a:xfrm>
            <a:off x="175350" y="2737525"/>
            <a:ext cx="3992275" cy="15908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84" name="Shape 1584"/>
        <p:cNvGrpSpPr/>
        <p:nvPr/>
      </p:nvGrpSpPr>
      <p:grpSpPr>
        <a:xfrm>
          <a:off x="0" y="0"/>
          <a:ext cx="0" cy="0"/>
          <a:chOff x="0" y="0"/>
          <a:chExt cx="0" cy="0"/>
        </a:xfrm>
      </p:grpSpPr>
      <p:sp>
        <p:nvSpPr>
          <p:cNvPr id="1585" name="Google Shape;1585;p184"/>
          <p:cNvSpPr txBox="1"/>
          <p:nvPr/>
        </p:nvSpPr>
        <p:spPr>
          <a:xfrm>
            <a:off x="298500" y="3674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86" name="Google Shape;1586;p184"/>
          <p:cNvPicPr preferRelativeResize="0"/>
          <p:nvPr/>
        </p:nvPicPr>
        <p:blipFill>
          <a:blip r:embed="rId3">
            <a:alphaModFix/>
          </a:blip>
          <a:stretch>
            <a:fillRect/>
          </a:stretch>
        </p:blipFill>
        <p:spPr>
          <a:xfrm>
            <a:off x="173200" y="177275"/>
            <a:ext cx="4398805" cy="41020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90" name="Shape 1590"/>
        <p:cNvGrpSpPr/>
        <p:nvPr/>
      </p:nvGrpSpPr>
      <p:grpSpPr>
        <a:xfrm>
          <a:off x="0" y="0"/>
          <a:ext cx="0" cy="0"/>
          <a:chOff x="0" y="0"/>
          <a:chExt cx="0" cy="0"/>
        </a:xfrm>
      </p:grpSpPr>
      <p:sp>
        <p:nvSpPr>
          <p:cNvPr id="1591" name="Google Shape;1591;p185"/>
          <p:cNvSpPr txBox="1"/>
          <p:nvPr/>
        </p:nvSpPr>
        <p:spPr>
          <a:xfrm>
            <a:off x="183700" y="137775"/>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Split Fraction:</a:t>
            </a:r>
            <a:endParaRPr b="1">
              <a:solidFill>
                <a:schemeClr val="dk2"/>
              </a:solidFill>
              <a:latin typeface="Inter"/>
              <a:ea typeface="Inter"/>
              <a:cs typeface="Inter"/>
              <a:sym typeface="Inter"/>
            </a:endParaRPr>
          </a:p>
        </p:txBody>
      </p:sp>
      <p:sp>
        <p:nvSpPr>
          <p:cNvPr id="1592" name="Google Shape;1592;p185"/>
          <p:cNvSpPr txBox="1"/>
          <p:nvPr/>
        </p:nvSpPr>
        <p:spPr>
          <a:xfrm>
            <a:off x="355900" y="6314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93" name="Google Shape;1593;p185"/>
          <p:cNvPicPr preferRelativeResize="0"/>
          <p:nvPr/>
        </p:nvPicPr>
        <p:blipFill>
          <a:blip r:embed="rId3">
            <a:alphaModFix/>
          </a:blip>
          <a:stretch>
            <a:fillRect/>
          </a:stretch>
        </p:blipFill>
        <p:spPr>
          <a:xfrm>
            <a:off x="183700" y="808725"/>
            <a:ext cx="5177950" cy="657225"/>
          </a:xfrm>
          <a:prstGeom prst="rect">
            <a:avLst/>
          </a:prstGeom>
          <a:noFill/>
          <a:ln>
            <a:noFill/>
          </a:ln>
        </p:spPr>
      </p:pic>
      <p:sp>
        <p:nvSpPr>
          <p:cNvPr id="1594" name="Google Shape;1594;p185"/>
          <p:cNvSpPr txBox="1"/>
          <p:nvPr/>
        </p:nvSpPr>
        <p:spPr>
          <a:xfrm>
            <a:off x="287025" y="17451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595" name="Google Shape;1595;p185"/>
          <p:cNvPicPr preferRelativeResize="0"/>
          <p:nvPr/>
        </p:nvPicPr>
        <p:blipFill>
          <a:blip r:embed="rId4">
            <a:alphaModFix/>
          </a:blip>
          <a:stretch>
            <a:fillRect/>
          </a:stretch>
        </p:blipFill>
        <p:spPr>
          <a:xfrm>
            <a:off x="183700" y="1612400"/>
            <a:ext cx="3926500" cy="27242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99" name="Shape 1599"/>
        <p:cNvGrpSpPr/>
        <p:nvPr/>
      </p:nvGrpSpPr>
      <p:grpSpPr>
        <a:xfrm>
          <a:off x="0" y="0"/>
          <a:ext cx="0" cy="0"/>
          <a:chOff x="0" y="0"/>
          <a:chExt cx="0" cy="0"/>
        </a:xfrm>
      </p:grpSpPr>
      <p:sp>
        <p:nvSpPr>
          <p:cNvPr id="1600" name="Google Shape;1600;p186"/>
          <p:cNvSpPr txBox="1"/>
          <p:nvPr/>
        </p:nvSpPr>
        <p:spPr>
          <a:xfrm>
            <a:off x="252575" y="172225"/>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Violin Plots by Gender and Age</a:t>
            </a:r>
            <a:r>
              <a:rPr lang="en" sz="1300"/>
              <a:t>:</a:t>
            </a:r>
            <a:endParaRPr>
              <a:solidFill>
                <a:schemeClr val="dk2"/>
              </a:solidFill>
              <a:latin typeface="Inter"/>
              <a:ea typeface="Inter"/>
              <a:cs typeface="Inter"/>
              <a:sym typeface="Inter"/>
            </a:endParaRPr>
          </a:p>
        </p:txBody>
      </p:sp>
      <p:sp>
        <p:nvSpPr>
          <p:cNvPr id="1601" name="Google Shape;1601;p186"/>
          <p:cNvSpPr txBox="1"/>
          <p:nvPr/>
        </p:nvSpPr>
        <p:spPr>
          <a:xfrm>
            <a:off x="424800" y="7462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602" name="Google Shape;1602;p186"/>
          <p:cNvPicPr preferRelativeResize="0"/>
          <p:nvPr/>
        </p:nvPicPr>
        <p:blipFill>
          <a:blip r:embed="rId3">
            <a:alphaModFix/>
          </a:blip>
          <a:stretch>
            <a:fillRect/>
          </a:stretch>
        </p:blipFill>
        <p:spPr>
          <a:xfrm>
            <a:off x="252575" y="682450"/>
            <a:ext cx="5934075" cy="1657350"/>
          </a:xfrm>
          <a:prstGeom prst="rect">
            <a:avLst/>
          </a:prstGeom>
          <a:noFill/>
          <a:ln>
            <a:noFill/>
          </a:ln>
        </p:spPr>
      </p:pic>
      <p:sp>
        <p:nvSpPr>
          <p:cNvPr id="1603" name="Google Shape;1603;p186"/>
          <p:cNvSpPr txBox="1"/>
          <p:nvPr/>
        </p:nvSpPr>
        <p:spPr>
          <a:xfrm>
            <a:off x="310000" y="2594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604" name="Google Shape;1604;p186"/>
          <p:cNvPicPr preferRelativeResize="0"/>
          <p:nvPr/>
        </p:nvPicPr>
        <p:blipFill>
          <a:blip r:embed="rId4">
            <a:alphaModFix/>
          </a:blip>
          <a:stretch>
            <a:fillRect/>
          </a:stretch>
        </p:blipFill>
        <p:spPr>
          <a:xfrm>
            <a:off x="252575" y="2571750"/>
            <a:ext cx="3650974" cy="22682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08" name="Shape 1608"/>
        <p:cNvGrpSpPr/>
        <p:nvPr/>
      </p:nvGrpSpPr>
      <p:grpSpPr>
        <a:xfrm>
          <a:off x="0" y="0"/>
          <a:ext cx="0" cy="0"/>
          <a:chOff x="0" y="0"/>
          <a:chExt cx="0" cy="0"/>
        </a:xfrm>
      </p:grpSpPr>
      <p:sp>
        <p:nvSpPr>
          <p:cNvPr id="1609" name="Google Shape;1609;p187"/>
          <p:cNvSpPr txBox="1"/>
          <p:nvPr/>
        </p:nvSpPr>
        <p:spPr>
          <a:xfrm>
            <a:off x="332950" y="229625"/>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Linear Regression:</a:t>
            </a:r>
            <a:endParaRPr b="1">
              <a:solidFill>
                <a:schemeClr val="dk2"/>
              </a:solidFill>
              <a:latin typeface="Inter"/>
              <a:ea typeface="Inter"/>
              <a:cs typeface="Inter"/>
              <a:sym typeface="Inter"/>
            </a:endParaRPr>
          </a:p>
        </p:txBody>
      </p:sp>
      <p:sp>
        <p:nvSpPr>
          <p:cNvPr id="1610" name="Google Shape;1610;p187"/>
          <p:cNvSpPr txBox="1"/>
          <p:nvPr/>
        </p:nvSpPr>
        <p:spPr>
          <a:xfrm>
            <a:off x="493675" y="700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611" name="Google Shape;1611;p187"/>
          <p:cNvPicPr preferRelativeResize="0"/>
          <p:nvPr/>
        </p:nvPicPr>
        <p:blipFill>
          <a:blip r:embed="rId3">
            <a:alphaModFix/>
          </a:blip>
          <a:stretch>
            <a:fillRect/>
          </a:stretch>
        </p:blipFill>
        <p:spPr>
          <a:xfrm>
            <a:off x="332950" y="614525"/>
            <a:ext cx="4933950" cy="1724025"/>
          </a:xfrm>
          <a:prstGeom prst="rect">
            <a:avLst/>
          </a:prstGeom>
          <a:noFill/>
          <a:ln>
            <a:noFill/>
          </a:ln>
        </p:spPr>
      </p:pic>
      <p:sp>
        <p:nvSpPr>
          <p:cNvPr id="1612" name="Google Shape;1612;p187"/>
          <p:cNvSpPr txBox="1"/>
          <p:nvPr/>
        </p:nvSpPr>
        <p:spPr>
          <a:xfrm>
            <a:off x="401825" y="2525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613" name="Google Shape;1613;p187"/>
          <p:cNvPicPr preferRelativeResize="0"/>
          <p:nvPr/>
        </p:nvPicPr>
        <p:blipFill>
          <a:blip r:embed="rId4">
            <a:alphaModFix/>
          </a:blip>
          <a:stretch>
            <a:fillRect/>
          </a:stretch>
        </p:blipFill>
        <p:spPr>
          <a:xfrm>
            <a:off x="232750" y="2462000"/>
            <a:ext cx="5565174" cy="245187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7" name="Shape 1617"/>
        <p:cNvGrpSpPr/>
        <p:nvPr/>
      </p:nvGrpSpPr>
      <p:grpSpPr>
        <a:xfrm>
          <a:off x="0" y="0"/>
          <a:ext cx="0" cy="0"/>
          <a:chOff x="0" y="0"/>
          <a:chExt cx="0" cy="0"/>
        </a:xfrm>
      </p:grpSpPr>
      <p:sp>
        <p:nvSpPr>
          <p:cNvPr id="1618" name="Google Shape;1618;p188"/>
          <p:cNvSpPr txBox="1"/>
          <p:nvPr/>
        </p:nvSpPr>
        <p:spPr>
          <a:xfrm>
            <a:off x="436275" y="241100"/>
            <a:ext cx="6613200" cy="25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Key Takeaways:</a:t>
            </a:r>
            <a:endParaRPr b="1" sz="1500"/>
          </a:p>
          <a:p>
            <a:pPr indent="-311150" lvl="0" marL="457200" rtl="0" algn="l">
              <a:lnSpc>
                <a:spcPct val="115000"/>
              </a:lnSpc>
              <a:spcBef>
                <a:spcPts val="1200"/>
              </a:spcBef>
              <a:spcAft>
                <a:spcPts val="0"/>
              </a:spcAft>
              <a:buSzPts val="1300"/>
              <a:buChar char="●"/>
            </a:pPr>
            <a:r>
              <a:rPr b="1" lang="en" sz="1300"/>
              <a:t>Negative Splits: Few runners achieve negative splits, and they tend to have faster overall times.</a:t>
            </a:r>
            <a:endParaRPr b="1" sz="1300"/>
          </a:p>
          <a:p>
            <a:pPr indent="-311150" lvl="0" marL="457200" rtl="0" algn="l">
              <a:lnSpc>
                <a:spcPct val="115000"/>
              </a:lnSpc>
              <a:spcBef>
                <a:spcPts val="0"/>
              </a:spcBef>
              <a:spcAft>
                <a:spcPts val="0"/>
              </a:spcAft>
              <a:buSzPts val="1300"/>
              <a:buChar char="●"/>
            </a:pPr>
            <a:r>
              <a:rPr b="1" lang="en" sz="1300"/>
              <a:t>Gender Comparison: Men are more likely to have even splits than women.</a:t>
            </a:r>
            <a:endParaRPr b="1" sz="1300"/>
          </a:p>
          <a:p>
            <a:pPr indent="-311150" lvl="0" marL="457200" rtl="0" algn="l">
              <a:lnSpc>
                <a:spcPct val="115000"/>
              </a:lnSpc>
              <a:spcBef>
                <a:spcPts val="0"/>
              </a:spcBef>
              <a:spcAft>
                <a:spcPts val="0"/>
              </a:spcAft>
              <a:buSzPts val="1300"/>
              <a:buChar char="●"/>
            </a:pPr>
            <a:r>
              <a:rPr b="1" lang="en" sz="1300"/>
              <a:t>Age Insights: The split fraction varies across age groups, with older women outperforming other groups in some cases.</a:t>
            </a:r>
            <a:endParaRPr b="1" sz="1300"/>
          </a:p>
          <a:p>
            <a:pPr indent="0" lvl="0" marL="0" rtl="0" algn="l">
              <a:lnSpc>
                <a:spcPct val="115000"/>
              </a:lnSpc>
              <a:spcBef>
                <a:spcPts val="1200"/>
              </a:spcBef>
              <a:spcAft>
                <a:spcPts val="1200"/>
              </a:spcAft>
              <a:buNone/>
            </a:pPr>
            <a:r>
              <a:rPr b="1" lang="en" sz="1300"/>
              <a:t>Seaborn is a versatile tool for statistical visualization, offering both simplicity and elegance for exploratory data analysis. For further examples, consult the Seaborn documentation.</a:t>
            </a:r>
            <a:endParaRPr b="1">
              <a:solidFill>
                <a:schemeClr val="dk2"/>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0" name="Shape 460"/>
        <p:cNvGrpSpPr/>
        <p:nvPr/>
      </p:nvGrpSpPr>
      <p:grpSpPr>
        <a:xfrm>
          <a:off x="0" y="0"/>
          <a:ext cx="0" cy="0"/>
          <a:chOff x="0" y="0"/>
          <a:chExt cx="0" cy="0"/>
        </a:xfrm>
      </p:grpSpPr>
      <p:sp>
        <p:nvSpPr>
          <p:cNvPr id="461" name="Google Shape;461;p55"/>
          <p:cNvSpPr txBox="1"/>
          <p:nvPr/>
        </p:nvSpPr>
        <p:spPr>
          <a:xfrm>
            <a:off x="817700" y="813288"/>
            <a:ext cx="34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Example with Static Embedding:</a:t>
            </a:r>
            <a:endParaRPr b="1">
              <a:solidFill>
                <a:schemeClr val="dk2"/>
              </a:solidFill>
              <a:latin typeface="Inter"/>
              <a:ea typeface="Inter"/>
              <a:cs typeface="Inter"/>
              <a:sym typeface="Inter"/>
            </a:endParaRPr>
          </a:p>
        </p:txBody>
      </p:sp>
      <p:sp>
        <p:nvSpPr>
          <p:cNvPr id="462" name="Google Shape;462;p55"/>
          <p:cNvSpPr txBox="1"/>
          <p:nvPr/>
        </p:nvSpPr>
        <p:spPr>
          <a:xfrm>
            <a:off x="915350" y="1548088"/>
            <a:ext cx="3237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Inter"/>
                <a:ea typeface="Inter"/>
                <a:cs typeface="Inter"/>
                <a:sym typeface="Inter"/>
              </a:rPr>
              <a:t>%matplotlib inline </a:t>
            </a:r>
            <a:endParaRPr b="1" sz="1300">
              <a:solidFill>
                <a:schemeClr val="dk2"/>
              </a:solidFill>
              <a:latin typeface="Inter"/>
              <a:ea typeface="Inter"/>
              <a:cs typeface="Inter"/>
              <a:sym typeface="Inter"/>
            </a:endParaRPr>
          </a:p>
          <a:p>
            <a:pPr indent="0" lvl="0" marL="0" rtl="0" algn="l">
              <a:spcBef>
                <a:spcPts val="0"/>
              </a:spcBef>
              <a:spcAft>
                <a:spcPts val="0"/>
              </a:spcAft>
              <a:buNone/>
            </a:pPr>
            <a:r>
              <a:rPr b="1" lang="en" sz="1300">
                <a:solidFill>
                  <a:schemeClr val="dk2"/>
                </a:solidFill>
                <a:latin typeface="Inter"/>
                <a:ea typeface="Inter"/>
                <a:cs typeface="Inter"/>
                <a:sym typeface="Inter"/>
              </a:rPr>
              <a:t>import numpy as np import matplotlib.pyplot as plt </a:t>
            </a:r>
            <a:endParaRPr b="1" sz="1300">
              <a:solidFill>
                <a:schemeClr val="dk2"/>
              </a:solidFill>
              <a:latin typeface="Inter"/>
              <a:ea typeface="Inter"/>
              <a:cs typeface="Inter"/>
              <a:sym typeface="Inter"/>
            </a:endParaRPr>
          </a:p>
          <a:p>
            <a:pPr indent="0" lvl="0" marL="0" rtl="0" algn="l">
              <a:spcBef>
                <a:spcPts val="0"/>
              </a:spcBef>
              <a:spcAft>
                <a:spcPts val="0"/>
              </a:spcAft>
              <a:buNone/>
            </a:pPr>
            <a:r>
              <a:t/>
            </a:r>
            <a:endParaRPr b="1" sz="1300">
              <a:solidFill>
                <a:schemeClr val="dk2"/>
              </a:solidFill>
              <a:latin typeface="Inter"/>
              <a:ea typeface="Inter"/>
              <a:cs typeface="Inter"/>
              <a:sym typeface="Inter"/>
            </a:endParaRPr>
          </a:p>
          <a:p>
            <a:pPr indent="0" lvl="0" marL="0" rtl="0" algn="l">
              <a:spcBef>
                <a:spcPts val="0"/>
              </a:spcBef>
              <a:spcAft>
                <a:spcPts val="0"/>
              </a:spcAft>
              <a:buNone/>
            </a:pPr>
            <a:r>
              <a:rPr b="1" lang="en" sz="1300">
                <a:solidFill>
                  <a:schemeClr val="dk2"/>
                </a:solidFill>
                <a:latin typeface="Inter"/>
                <a:ea typeface="Inter"/>
                <a:cs typeface="Inter"/>
                <a:sym typeface="Inter"/>
              </a:rPr>
              <a:t>x = np.linspace(0, 10, 100)</a:t>
            </a:r>
            <a:endParaRPr b="1" sz="1300">
              <a:solidFill>
                <a:schemeClr val="dk2"/>
              </a:solidFill>
              <a:latin typeface="Inter"/>
              <a:ea typeface="Inter"/>
              <a:cs typeface="Inter"/>
              <a:sym typeface="Inter"/>
            </a:endParaRPr>
          </a:p>
          <a:p>
            <a:pPr indent="0" lvl="0" marL="0" rtl="0" algn="l">
              <a:spcBef>
                <a:spcPts val="0"/>
              </a:spcBef>
              <a:spcAft>
                <a:spcPts val="0"/>
              </a:spcAft>
              <a:buNone/>
            </a:pPr>
            <a:r>
              <a:t/>
            </a:r>
            <a:endParaRPr b="1" sz="1300">
              <a:solidFill>
                <a:schemeClr val="dk2"/>
              </a:solidFill>
              <a:latin typeface="Inter"/>
              <a:ea typeface="Inter"/>
              <a:cs typeface="Inter"/>
              <a:sym typeface="Inter"/>
            </a:endParaRPr>
          </a:p>
          <a:p>
            <a:pPr indent="0" lvl="0" marL="0" rtl="0" algn="l">
              <a:spcBef>
                <a:spcPts val="0"/>
              </a:spcBef>
              <a:spcAft>
                <a:spcPts val="0"/>
              </a:spcAft>
              <a:buNone/>
            </a:pPr>
            <a:r>
              <a:rPr b="1" lang="en" sz="1300">
                <a:solidFill>
                  <a:schemeClr val="dk2"/>
                </a:solidFill>
                <a:latin typeface="Inter"/>
                <a:ea typeface="Inter"/>
                <a:cs typeface="Inter"/>
                <a:sym typeface="Inter"/>
              </a:rPr>
              <a:t> </a:t>
            </a:r>
            <a:endParaRPr b="1" sz="1300">
              <a:solidFill>
                <a:schemeClr val="dk2"/>
              </a:solidFill>
              <a:latin typeface="Inter"/>
              <a:ea typeface="Inter"/>
              <a:cs typeface="Inter"/>
              <a:sym typeface="Inter"/>
            </a:endParaRPr>
          </a:p>
          <a:p>
            <a:pPr indent="0" lvl="0" marL="0" rtl="0" algn="l">
              <a:spcBef>
                <a:spcPts val="0"/>
              </a:spcBef>
              <a:spcAft>
                <a:spcPts val="0"/>
              </a:spcAft>
              <a:buNone/>
            </a:pPr>
            <a:r>
              <a:rPr b="1" lang="en" sz="1300">
                <a:solidFill>
                  <a:schemeClr val="dk2"/>
                </a:solidFill>
                <a:latin typeface="Inter"/>
                <a:ea typeface="Inter"/>
                <a:cs typeface="Inter"/>
                <a:sym typeface="Inter"/>
              </a:rPr>
              <a:t>fig = plt.figure() plt.plot(x, np.sin(x), '-') plt.plot(x, np.cos(x), '--');</a:t>
            </a:r>
            <a:endParaRPr b="1" sz="1300">
              <a:solidFill>
                <a:schemeClr val="dk2"/>
              </a:solidFill>
              <a:latin typeface="Inter"/>
              <a:ea typeface="Inter"/>
              <a:cs typeface="Inter"/>
              <a:sym typeface="Inter"/>
            </a:endParaRPr>
          </a:p>
        </p:txBody>
      </p:sp>
      <p:sp>
        <p:nvSpPr>
          <p:cNvPr id="463" name="Google Shape;463;p55"/>
          <p:cNvSpPr txBox="1"/>
          <p:nvPr/>
        </p:nvSpPr>
        <p:spPr>
          <a:xfrm>
            <a:off x="4574550" y="689388"/>
            <a:ext cx="3352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a:solidFill>
                <a:schemeClr val="dk2"/>
              </a:solidFill>
              <a:latin typeface="Inter"/>
              <a:ea typeface="Inter"/>
              <a:cs typeface="Inter"/>
              <a:sym typeface="Inter"/>
            </a:endParaRPr>
          </a:p>
        </p:txBody>
      </p:sp>
      <p:sp>
        <p:nvSpPr>
          <p:cNvPr id="464" name="Google Shape;464;p55"/>
          <p:cNvSpPr txBox="1"/>
          <p:nvPr/>
        </p:nvSpPr>
        <p:spPr>
          <a:xfrm>
            <a:off x="4574550" y="1628438"/>
            <a:ext cx="312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465" name="Google Shape;465;p55"/>
          <p:cNvPicPr preferRelativeResize="0"/>
          <p:nvPr/>
        </p:nvPicPr>
        <p:blipFill>
          <a:blip r:embed="rId3">
            <a:alphaModFix/>
          </a:blip>
          <a:stretch>
            <a:fillRect/>
          </a:stretch>
        </p:blipFill>
        <p:spPr>
          <a:xfrm>
            <a:off x="4174950" y="926463"/>
            <a:ext cx="4151350" cy="352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9" name="Shape 469"/>
        <p:cNvGrpSpPr/>
        <p:nvPr/>
      </p:nvGrpSpPr>
      <p:grpSpPr>
        <a:xfrm>
          <a:off x="0" y="0"/>
          <a:ext cx="0" cy="0"/>
          <a:chOff x="0" y="0"/>
          <a:chExt cx="0" cy="0"/>
        </a:xfrm>
      </p:grpSpPr>
      <p:sp>
        <p:nvSpPr>
          <p:cNvPr id="470" name="Google Shape;470;p56"/>
          <p:cNvSpPr txBox="1"/>
          <p:nvPr/>
        </p:nvSpPr>
        <p:spPr>
          <a:xfrm>
            <a:off x="332925" y="38625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Saving Figures to File</a:t>
            </a:r>
            <a:endParaRPr b="1">
              <a:solidFill>
                <a:schemeClr val="dk2"/>
              </a:solidFill>
              <a:latin typeface="Inter"/>
              <a:ea typeface="Inter"/>
              <a:cs typeface="Inter"/>
              <a:sym typeface="Inter"/>
            </a:endParaRPr>
          </a:p>
        </p:txBody>
      </p:sp>
      <p:sp>
        <p:nvSpPr>
          <p:cNvPr id="471" name="Google Shape;471;p56"/>
          <p:cNvSpPr txBox="1"/>
          <p:nvPr/>
        </p:nvSpPr>
        <p:spPr>
          <a:xfrm>
            <a:off x="80375" y="786450"/>
            <a:ext cx="4351200" cy="141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savefig</a:t>
            </a:r>
            <a:r>
              <a:rPr b="1" lang="en" sz="1300"/>
              <a:t> to save figures in various formats.</a:t>
            </a:r>
            <a:endParaRPr b="1" sz="1300"/>
          </a:p>
          <a:p>
            <a:pPr indent="0" lvl="0" marL="0" rtl="0" algn="l">
              <a:spcBef>
                <a:spcPts val="0"/>
              </a:spcBef>
              <a:spcAft>
                <a:spcPts val="0"/>
              </a:spcAft>
              <a:buNone/>
            </a:pPr>
            <a:r>
              <a:t/>
            </a:r>
            <a:endParaRPr b="1" sz="1300"/>
          </a:p>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Example to save a plot as a PNG file:</a:t>
            </a:r>
            <a:endParaRPr b="1">
              <a:solidFill>
                <a:schemeClr val="dk2"/>
              </a:solidFill>
              <a:latin typeface="Inter"/>
              <a:ea typeface="Inter"/>
              <a:cs typeface="Inter"/>
              <a:sym typeface="Inter"/>
            </a:endParaRPr>
          </a:p>
          <a:p>
            <a:pPr indent="0" lvl="0" marL="0" rtl="0" algn="l">
              <a:spcBef>
                <a:spcPts val="0"/>
              </a:spcBef>
              <a:spcAft>
                <a:spcPts val="0"/>
              </a:spcAft>
              <a:buNone/>
            </a:pPr>
            <a:r>
              <a:t/>
            </a:r>
            <a:endParaRPr b="1">
              <a:solidFill>
                <a:schemeClr val="dk2"/>
              </a:solidFill>
              <a:latin typeface="Inter"/>
              <a:ea typeface="Inter"/>
              <a:cs typeface="Inter"/>
              <a:sym typeface="Inter"/>
            </a:endParaRPr>
          </a:p>
          <a:p>
            <a:pPr indent="0" lvl="0" marL="0" rtl="0" algn="l">
              <a:spcBef>
                <a:spcPts val="0"/>
              </a:spcBef>
              <a:spcAft>
                <a:spcPts val="0"/>
              </a:spcAft>
              <a:buNone/>
            </a:pPr>
            <a:r>
              <a:rPr b="1" lang="en" sz="1300">
                <a:solidFill>
                  <a:srgbClr val="188038"/>
                </a:solidFill>
                <a:latin typeface="Roboto Mono"/>
                <a:ea typeface="Roboto Mono"/>
                <a:cs typeface="Roboto Mono"/>
                <a:sym typeface="Roboto Mono"/>
              </a:rPr>
              <a:t>    fig.savefig('my_figure.png')</a:t>
            </a:r>
            <a:endParaRPr b="1">
              <a:solidFill>
                <a:schemeClr val="dk2"/>
              </a:solidFill>
              <a:latin typeface="Inter"/>
              <a:ea typeface="Inter"/>
              <a:cs typeface="Inter"/>
              <a:sym typeface="Inter"/>
            </a:endParaRPr>
          </a:p>
        </p:txBody>
      </p:sp>
      <p:sp>
        <p:nvSpPr>
          <p:cNvPr id="472" name="Google Shape;472;p56"/>
          <p:cNvSpPr txBox="1"/>
          <p:nvPr/>
        </p:nvSpPr>
        <p:spPr>
          <a:xfrm>
            <a:off x="0" y="2321925"/>
            <a:ext cx="5625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Generates </a:t>
            </a:r>
            <a:r>
              <a:rPr b="1" lang="en">
                <a:solidFill>
                  <a:srgbClr val="188038"/>
                </a:solidFill>
                <a:latin typeface="Roboto Mono"/>
                <a:ea typeface="Roboto Mono"/>
                <a:cs typeface="Roboto Mono"/>
                <a:sym typeface="Roboto Mono"/>
              </a:rPr>
              <a:t>my_figure.png</a:t>
            </a:r>
            <a:r>
              <a:rPr b="1" lang="en"/>
              <a:t> in the current working directory.</a:t>
            </a:r>
            <a:endParaRPr b="1" sz="1500">
              <a:solidFill>
                <a:schemeClr val="dk2"/>
              </a:solidFill>
              <a:latin typeface="Inter"/>
              <a:ea typeface="Inter"/>
              <a:cs typeface="Inter"/>
              <a:sym typeface="Inter"/>
            </a:endParaRPr>
          </a:p>
        </p:txBody>
      </p:sp>
      <p:sp>
        <p:nvSpPr>
          <p:cNvPr id="473" name="Google Shape;473;p56"/>
          <p:cNvSpPr txBox="1"/>
          <p:nvPr/>
        </p:nvSpPr>
        <p:spPr>
          <a:xfrm>
            <a:off x="332925" y="3254875"/>
            <a:ext cx="4293900" cy="1309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Confirm Saved Content:</a:t>
            </a:r>
            <a:endParaRPr b="1"/>
          </a:p>
          <a:p>
            <a:pPr indent="0" lvl="0" marL="0" rtl="0" algn="l">
              <a:spcBef>
                <a:spcPts val="1200"/>
              </a:spcBef>
              <a:spcAft>
                <a:spcPts val="0"/>
              </a:spcAft>
              <a:buNone/>
            </a:pPr>
            <a:r>
              <a:rPr b="1" lang="en"/>
              <a:t>                    from IPython.display import Image</a:t>
            </a:r>
            <a:endParaRPr b="1"/>
          </a:p>
          <a:p>
            <a:pPr indent="0" lvl="0" marL="0" rtl="0" algn="l">
              <a:spcBef>
                <a:spcPts val="0"/>
              </a:spcBef>
              <a:spcAft>
                <a:spcPts val="0"/>
              </a:spcAft>
              <a:buNone/>
            </a:pPr>
            <a:r>
              <a:rPr b="1" lang="en"/>
              <a:t>                    </a:t>
            </a:r>
            <a:r>
              <a:rPr b="1" lang="en">
                <a:solidFill>
                  <a:srgbClr val="212121"/>
                </a:solidFill>
              </a:rPr>
              <a:t>Image('my_figure.png')</a:t>
            </a:r>
            <a:r>
              <a:rPr b="1" lang="en" sz="1800"/>
              <a:t> </a:t>
            </a:r>
            <a:r>
              <a:rPr b="1" lang="en"/>
              <a:t>           </a:t>
            </a:r>
            <a:endParaRPr b="1"/>
          </a:p>
          <a:p>
            <a:pPr indent="0" lvl="0" marL="0" rtl="0" algn="l">
              <a:spcBef>
                <a:spcPts val="0"/>
              </a:spcBef>
              <a:spcAft>
                <a:spcPts val="0"/>
              </a:spcAft>
              <a:buNone/>
            </a:pPr>
            <a:r>
              <a:t/>
            </a:r>
            <a:endParaRPr b="1" sz="1500">
              <a:solidFill>
                <a:schemeClr val="dk2"/>
              </a:solidFill>
              <a:latin typeface="Inter"/>
              <a:ea typeface="Inter"/>
              <a:cs typeface="Inter"/>
              <a:sym typeface="Inter"/>
            </a:endParaRPr>
          </a:p>
        </p:txBody>
      </p:sp>
      <p:sp>
        <p:nvSpPr>
          <p:cNvPr id="474" name="Google Shape;474;p56"/>
          <p:cNvSpPr txBox="1"/>
          <p:nvPr/>
        </p:nvSpPr>
        <p:spPr>
          <a:xfrm>
            <a:off x="792200" y="4357050"/>
            <a:ext cx="66132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b="1">
              <a:solidFill>
                <a:schemeClr val="dk2"/>
              </a:solidFill>
              <a:latin typeface="Inter"/>
              <a:ea typeface="Inter"/>
              <a:cs typeface="Inter"/>
              <a:sym typeface="Inter"/>
            </a:endParaRPr>
          </a:p>
        </p:txBody>
      </p:sp>
      <p:sp>
        <p:nvSpPr>
          <p:cNvPr id="475" name="Google Shape;475;p56"/>
          <p:cNvSpPr txBox="1"/>
          <p:nvPr/>
        </p:nvSpPr>
        <p:spPr>
          <a:xfrm>
            <a:off x="5223875" y="1153825"/>
            <a:ext cx="227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476" name="Google Shape;476;p56"/>
          <p:cNvSpPr txBox="1"/>
          <p:nvPr/>
        </p:nvSpPr>
        <p:spPr>
          <a:xfrm>
            <a:off x="5671625" y="1199750"/>
            <a:ext cx="236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477" name="Google Shape;477;p56"/>
          <p:cNvPicPr preferRelativeResize="0"/>
          <p:nvPr/>
        </p:nvPicPr>
        <p:blipFill>
          <a:blip r:embed="rId3">
            <a:alphaModFix/>
          </a:blip>
          <a:stretch>
            <a:fillRect/>
          </a:stretch>
        </p:blipFill>
        <p:spPr>
          <a:xfrm>
            <a:off x="4925350" y="880200"/>
            <a:ext cx="4029851" cy="305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81" name="Shape 481"/>
        <p:cNvGrpSpPr/>
        <p:nvPr/>
      </p:nvGrpSpPr>
      <p:grpSpPr>
        <a:xfrm>
          <a:off x="0" y="0"/>
          <a:ext cx="0" cy="0"/>
          <a:chOff x="0" y="0"/>
          <a:chExt cx="0" cy="0"/>
        </a:xfrm>
      </p:grpSpPr>
      <p:sp>
        <p:nvSpPr>
          <p:cNvPr id="482" name="Google Shape;482;p57"/>
          <p:cNvSpPr txBox="1"/>
          <p:nvPr/>
        </p:nvSpPr>
        <p:spPr>
          <a:xfrm>
            <a:off x="938188" y="803538"/>
            <a:ext cx="661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Inter"/>
                <a:ea typeface="Inter"/>
                <a:cs typeface="Inter"/>
                <a:sym typeface="Inter"/>
              </a:rPr>
              <a:t>Supported File Types:</a:t>
            </a:r>
            <a:endParaRPr b="1" sz="1700">
              <a:solidFill>
                <a:schemeClr val="dk2"/>
              </a:solidFill>
              <a:latin typeface="Inter"/>
              <a:ea typeface="Inter"/>
              <a:cs typeface="Inter"/>
              <a:sym typeface="Inter"/>
            </a:endParaRPr>
          </a:p>
        </p:txBody>
      </p:sp>
      <p:sp>
        <p:nvSpPr>
          <p:cNvPr id="483" name="Google Shape;483;p57"/>
          <p:cNvSpPr txBox="1"/>
          <p:nvPr/>
        </p:nvSpPr>
        <p:spPr>
          <a:xfrm>
            <a:off x="1362988" y="1331663"/>
            <a:ext cx="6613200" cy="1123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 sz="1500"/>
              <a:t>File format inferred from the file extension.</a:t>
            </a:r>
            <a:endParaRPr b="1" sz="1500"/>
          </a:p>
          <a:p>
            <a:pPr indent="-323850" lvl="0" marL="457200" rtl="0" algn="l">
              <a:spcBef>
                <a:spcPts val="0"/>
              </a:spcBef>
              <a:spcAft>
                <a:spcPts val="0"/>
              </a:spcAft>
              <a:buSzPts val="1500"/>
              <a:buChar char="●"/>
            </a:pPr>
            <a:r>
              <a:rPr b="1" lang="en" sz="1500"/>
              <a:t>Check supported formats using:</a:t>
            </a:r>
            <a:br>
              <a:rPr b="1" lang="en" sz="1500"/>
            </a:br>
            <a:r>
              <a:rPr b="1" lang="en" sz="1500">
                <a:solidFill>
                  <a:srgbClr val="188038"/>
                </a:solidFill>
                <a:latin typeface="Roboto Mono"/>
                <a:ea typeface="Roboto Mono"/>
                <a:cs typeface="Roboto Mono"/>
                <a:sym typeface="Roboto Mono"/>
              </a:rPr>
              <a:t>fig.canvas.get_supported_filetypes()</a:t>
            </a:r>
            <a:endParaRPr b="1" sz="15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2"/>
              </a:solidFill>
              <a:latin typeface="Inter"/>
              <a:ea typeface="Inter"/>
              <a:cs typeface="Inter"/>
              <a:sym typeface="Inter"/>
            </a:endParaRPr>
          </a:p>
        </p:txBody>
      </p:sp>
      <p:sp>
        <p:nvSpPr>
          <p:cNvPr id="484" name="Google Shape;484;p57"/>
          <p:cNvSpPr txBox="1"/>
          <p:nvPr/>
        </p:nvSpPr>
        <p:spPr>
          <a:xfrm>
            <a:off x="1592613" y="2455163"/>
            <a:ext cx="6613200" cy="769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Inter"/>
              <a:buChar char="●"/>
            </a:pPr>
            <a:r>
              <a:rPr b="1" lang="en">
                <a:solidFill>
                  <a:schemeClr val="dk2"/>
                </a:solidFill>
                <a:latin typeface="Inter"/>
                <a:ea typeface="Inter"/>
                <a:cs typeface="Inter"/>
                <a:sym typeface="Inter"/>
              </a:rPr>
              <a:t>Examples of supported formats:</a:t>
            </a:r>
            <a:endParaRPr b="1">
              <a:solidFill>
                <a:schemeClr val="dk2"/>
              </a:solidFill>
              <a:latin typeface="Inter"/>
              <a:ea typeface="Inter"/>
              <a:cs typeface="Inter"/>
              <a:sym typeface="Inter"/>
            </a:endParaRPr>
          </a:p>
          <a:p>
            <a:pPr indent="0" lvl="0" marL="457200" rtl="0" algn="l">
              <a:lnSpc>
                <a:spcPct val="115000"/>
              </a:lnSpc>
              <a:spcBef>
                <a:spcPts val="1200"/>
              </a:spcBef>
              <a:spcAft>
                <a:spcPts val="1200"/>
              </a:spcAft>
              <a:buNone/>
            </a:pPr>
            <a:r>
              <a:rPr b="1" lang="en">
                <a:solidFill>
                  <a:schemeClr val="dk2"/>
                </a:solidFill>
                <a:latin typeface="Inter"/>
                <a:ea typeface="Inter"/>
                <a:cs typeface="Inter"/>
                <a:sym typeface="Inter"/>
              </a:rPr>
              <a:t>        PNG, JPEG, PDF, SVG, EPS, TIFF, and more.</a:t>
            </a:r>
            <a:endParaRPr b="1">
              <a:solidFill>
                <a:schemeClr val="dk2"/>
              </a:solidFill>
              <a:latin typeface="Inter"/>
              <a:ea typeface="Inter"/>
              <a:cs typeface="Inter"/>
              <a:sym typeface="Inter"/>
            </a:endParaRPr>
          </a:p>
        </p:txBody>
      </p:sp>
      <p:sp>
        <p:nvSpPr>
          <p:cNvPr id="485" name="Google Shape;485;p57"/>
          <p:cNvSpPr txBox="1"/>
          <p:nvPr/>
        </p:nvSpPr>
        <p:spPr>
          <a:xfrm>
            <a:off x="1592613" y="3444163"/>
            <a:ext cx="6613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b="1" lang="en"/>
              <a:t>Key Note:</a:t>
            </a:r>
            <a:endParaRPr b="1"/>
          </a:p>
          <a:p>
            <a:pPr indent="-317500" lvl="1" marL="914400" rtl="0" algn="l">
              <a:lnSpc>
                <a:spcPct val="115000"/>
              </a:lnSpc>
              <a:spcBef>
                <a:spcPts val="0"/>
              </a:spcBef>
              <a:spcAft>
                <a:spcPts val="0"/>
              </a:spcAft>
              <a:buSzPts val="1400"/>
              <a:buChar char="○"/>
            </a:pPr>
            <a:r>
              <a:rPr b="1" lang="en">
                <a:solidFill>
                  <a:srgbClr val="188038"/>
                </a:solidFill>
                <a:latin typeface="Roboto Mono"/>
                <a:ea typeface="Roboto Mono"/>
                <a:cs typeface="Roboto Mono"/>
                <a:sym typeface="Roboto Mono"/>
              </a:rPr>
              <a:t>plt.show</a:t>
            </a:r>
            <a:r>
              <a:rPr b="1" lang="en"/>
              <a:t> or similar commands are not necessary when saving figures.</a:t>
            </a:r>
            <a:endParaRPr b="1" sz="1500">
              <a:solidFill>
                <a:schemeClr val="dk2"/>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89" name="Shape 489"/>
        <p:cNvGrpSpPr/>
        <p:nvPr/>
      </p:nvGrpSpPr>
      <p:grpSpPr>
        <a:xfrm>
          <a:off x="0" y="0"/>
          <a:ext cx="0" cy="0"/>
          <a:chOff x="0" y="0"/>
          <a:chExt cx="0" cy="0"/>
        </a:xfrm>
      </p:grpSpPr>
      <p:sp>
        <p:nvSpPr>
          <p:cNvPr id="490" name="Google Shape;490;p58"/>
          <p:cNvSpPr txBox="1"/>
          <p:nvPr/>
        </p:nvSpPr>
        <p:spPr>
          <a:xfrm>
            <a:off x="169075" y="625738"/>
            <a:ext cx="35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Two Interfaces for the Price of One</a:t>
            </a:r>
            <a:endParaRPr b="1">
              <a:solidFill>
                <a:schemeClr val="dk2"/>
              </a:solidFill>
              <a:latin typeface="Inter"/>
              <a:ea typeface="Inter"/>
              <a:cs typeface="Inter"/>
              <a:sym typeface="Inter"/>
            </a:endParaRPr>
          </a:p>
        </p:txBody>
      </p:sp>
      <p:sp>
        <p:nvSpPr>
          <p:cNvPr id="491" name="Google Shape;491;p58"/>
          <p:cNvSpPr txBox="1"/>
          <p:nvPr/>
        </p:nvSpPr>
        <p:spPr>
          <a:xfrm>
            <a:off x="226375" y="1119438"/>
            <a:ext cx="33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MATLAB-Style Interface</a:t>
            </a:r>
            <a:endParaRPr b="1">
              <a:solidFill>
                <a:schemeClr val="dk2"/>
              </a:solidFill>
              <a:latin typeface="Inter"/>
              <a:ea typeface="Inter"/>
              <a:cs typeface="Inter"/>
              <a:sym typeface="Inter"/>
            </a:endParaRPr>
          </a:p>
        </p:txBody>
      </p:sp>
      <p:sp>
        <p:nvSpPr>
          <p:cNvPr id="492" name="Google Shape;492;p58"/>
          <p:cNvSpPr txBox="1"/>
          <p:nvPr/>
        </p:nvSpPr>
        <p:spPr>
          <a:xfrm>
            <a:off x="410125" y="1555763"/>
            <a:ext cx="30654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Designed as a Python alternative for MATLAB users, using a stateful, convenient interface via </a:t>
            </a:r>
            <a:r>
              <a:rPr b="1" lang="en" sz="1300">
                <a:solidFill>
                  <a:srgbClr val="188038"/>
                </a:solidFill>
                <a:latin typeface="Roboto Mono"/>
                <a:ea typeface="Roboto Mono"/>
                <a:cs typeface="Roboto Mono"/>
                <a:sym typeface="Roboto Mono"/>
              </a:rPr>
              <a:t>pyplot</a:t>
            </a:r>
            <a:r>
              <a:rPr b="1" lang="en" sz="1300"/>
              <a:t> (plt).</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Example code with two panels:</a:t>
            </a:r>
            <a:endParaRPr b="1" sz="1300"/>
          </a:p>
        </p:txBody>
      </p:sp>
      <p:sp>
        <p:nvSpPr>
          <p:cNvPr id="493" name="Google Shape;493;p58"/>
          <p:cNvSpPr txBox="1"/>
          <p:nvPr/>
        </p:nvSpPr>
        <p:spPr>
          <a:xfrm>
            <a:off x="5530625" y="809463"/>
            <a:ext cx="3318000" cy="3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494" name="Google Shape;494;p58"/>
          <p:cNvPicPr preferRelativeResize="0"/>
          <p:nvPr/>
        </p:nvPicPr>
        <p:blipFill>
          <a:blip r:embed="rId3">
            <a:alphaModFix/>
          </a:blip>
          <a:stretch>
            <a:fillRect/>
          </a:stretch>
        </p:blipFill>
        <p:spPr>
          <a:xfrm>
            <a:off x="3785500" y="928263"/>
            <a:ext cx="5189425" cy="2705550"/>
          </a:xfrm>
          <a:prstGeom prst="rect">
            <a:avLst/>
          </a:prstGeom>
          <a:noFill/>
          <a:ln>
            <a:noFill/>
          </a:ln>
        </p:spPr>
      </p:pic>
      <p:sp>
        <p:nvSpPr>
          <p:cNvPr id="495" name="Google Shape;495;p58"/>
          <p:cNvSpPr txBox="1"/>
          <p:nvPr/>
        </p:nvSpPr>
        <p:spPr>
          <a:xfrm>
            <a:off x="352675" y="3070413"/>
            <a:ext cx="3065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t>Keeps track of the "current" figure and axes using </a:t>
            </a:r>
            <a:r>
              <a:rPr b="1" lang="en" sz="1200">
                <a:solidFill>
                  <a:srgbClr val="188038"/>
                </a:solidFill>
                <a:latin typeface="Roboto Mono"/>
                <a:ea typeface="Roboto Mono"/>
                <a:cs typeface="Roboto Mono"/>
                <a:sym typeface="Roboto Mono"/>
              </a:rPr>
              <a:t>plt.gcf</a:t>
            </a:r>
            <a:r>
              <a:rPr b="1" lang="en" sz="1200"/>
              <a:t> (get current figure) and </a:t>
            </a:r>
            <a:r>
              <a:rPr b="1" lang="en" sz="1200">
                <a:solidFill>
                  <a:srgbClr val="188038"/>
                </a:solidFill>
                <a:latin typeface="Roboto Mono"/>
                <a:ea typeface="Roboto Mono"/>
                <a:cs typeface="Roboto Mono"/>
                <a:sym typeface="Roboto Mono"/>
              </a:rPr>
              <a:t>plt.gca</a:t>
            </a:r>
            <a:r>
              <a:rPr b="1" lang="en" sz="1200"/>
              <a:t> (get current axes).</a:t>
            </a:r>
            <a:endParaRPr b="1" sz="1300">
              <a:solidFill>
                <a:schemeClr val="dk2"/>
              </a:solidFill>
              <a:latin typeface="Inter"/>
              <a:ea typeface="Inter"/>
              <a:cs typeface="Inter"/>
              <a:sym typeface="Inter"/>
            </a:endParaRPr>
          </a:p>
        </p:txBody>
      </p:sp>
      <p:sp>
        <p:nvSpPr>
          <p:cNvPr id="496" name="Google Shape;496;p58"/>
          <p:cNvSpPr txBox="1"/>
          <p:nvPr/>
        </p:nvSpPr>
        <p:spPr>
          <a:xfrm>
            <a:off x="410125" y="3897863"/>
            <a:ext cx="320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dk2"/>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00" name="Shape 500"/>
        <p:cNvGrpSpPr/>
        <p:nvPr/>
      </p:nvGrpSpPr>
      <p:grpSpPr>
        <a:xfrm>
          <a:off x="0" y="0"/>
          <a:ext cx="0" cy="0"/>
          <a:chOff x="0" y="0"/>
          <a:chExt cx="0" cy="0"/>
        </a:xfrm>
      </p:grpSpPr>
      <p:sp>
        <p:nvSpPr>
          <p:cNvPr id="501" name="Google Shape;501;p59"/>
          <p:cNvSpPr txBox="1"/>
          <p:nvPr/>
        </p:nvSpPr>
        <p:spPr>
          <a:xfrm>
            <a:off x="574050" y="469700"/>
            <a:ext cx="7869600" cy="12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Limitations:</a:t>
            </a:r>
            <a:endParaRPr b="1"/>
          </a:p>
          <a:p>
            <a:pPr indent="-317500" lvl="0" marL="457200" rtl="0" algn="l">
              <a:lnSpc>
                <a:spcPct val="115000"/>
              </a:lnSpc>
              <a:spcBef>
                <a:spcPts val="1200"/>
              </a:spcBef>
              <a:spcAft>
                <a:spcPts val="0"/>
              </a:spcAft>
              <a:buSzPts val="1400"/>
              <a:buChar char="●"/>
            </a:pPr>
            <a:r>
              <a:rPr b="1" lang="en"/>
              <a:t>Issues arise when modifying previous panels or axes after creating new ones.</a:t>
            </a:r>
            <a:endParaRPr b="1"/>
          </a:p>
          <a:p>
            <a:pPr indent="-317500" lvl="0" marL="457200" rtl="0" algn="l">
              <a:lnSpc>
                <a:spcPct val="115000"/>
              </a:lnSpc>
              <a:spcBef>
                <a:spcPts val="0"/>
              </a:spcBef>
              <a:spcAft>
                <a:spcPts val="0"/>
              </a:spcAft>
              <a:buSzPts val="1400"/>
              <a:buChar char="●"/>
            </a:pPr>
            <a:r>
              <a:rPr b="1" lang="en"/>
              <a:t>While possible, it can be clunky for complex plots.</a:t>
            </a:r>
            <a:endParaRPr b="1"/>
          </a:p>
          <a:p>
            <a:pPr indent="0" lvl="0" marL="0" rtl="0" algn="l">
              <a:spcBef>
                <a:spcPts val="1200"/>
              </a:spcBef>
              <a:spcAft>
                <a:spcPts val="0"/>
              </a:spcAft>
              <a:buNone/>
            </a:pPr>
            <a:r>
              <a:t/>
            </a:r>
            <a:endParaRPr b="1" sz="1500">
              <a:solidFill>
                <a:schemeClr val="dk2"/>
              </a:solidFill>
              <a:latin typeface="Inter"/>
              <a:ea typeface="Inter"/>
              <a:cs typeface="Inter"/>
              <a:sym typeface="Inter"/>
            </a:endParaRPr>
          </a:p>
        </p:txBody>
      </p:sp>
      <p:pic>
        <p:nvPicPr>
          <p:cNvPr id="502" name="Google Shape;502;p59"/>
          <p:cNvPicPr preferRelativeResize="0"/>
          <p:nvPr/>
        </p:nvPicPr>
        <p:blipFill>
          <a:blip r:embed="rId3">
            <a:alphaModFix/>
          </a:blip>
          <a:stretch>
            <a:fillRect/>
          </a:stretch>
        </p:blipFill>
        <p:spPr>
          <a:xfrm>
            <a:off x="574050" y="1702325"/>
            <a:ext cx="4841825" cy="324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5" name="Shape 345"/>
        <p:cNvGrpSpPr/>
        <p:nvPr/>
      </p:nvGrpSpPr>
      <p:grpSpPr>
        <a:xfrm>
          <a:off x="0" y="0"/>
          <a:ext cx="0" cy="0"/>
          <a:chOff x="0" y="0"/>
          <a:chExt cx="0" cy="0"/>
        </a:xfrm>
      </p:grpSpPr>
      <p:sp>
        <p:nvSpPr>
          <p:cNvPr id="346" name="Google Shape;346;p42"/>
          <p:cNvSpPr txBox="1"/>
          <p:nvPr>
            <p:ph type="title"/>
          </p:nvPr>
        </p:nvSpPr>
        <p:spPr>
          <a:xfrm>
            <a:off x="787198" y="1004300"/>
            <a:ext cx="6509700" cy="588600"/>
          </a:xfrm>
          <a:prstGeom prst="rect">
            <a:avLst/>
          </a:prstGeom>
        </p:spPr>
        <p:txBody>
          <a:bodyPr anchorCtr="0" anchor="t" bIns="91425" lIns="91425" spcFirstLastPara="1" rIns="91425" wrap="square" tIns="91425">
            <a:noAutofit/>
          </a:bodyPr>
          <a:lstStyle/>
          <a:p>
            <a:pPr indent="0" lvl="0" marL="0" rtl="0" algn="ctr">
              <a:lnSpc>
                <a:spcPct val="100000"/>
              </a:lnSpc>
              <a:spcBef>
                <a:spcPts val="2400"/>
              </a:spcBef>
              <a:spcAft>
                <a:spcPts val="0"/>
              </a:spcAft>
              <a:buSzPts val="990"/>
              <a:buNone/>
            </a:pPr>
            <a:r>
              <a:rPr lang="en" sz="1550">
                <a:solidFill>
                  <a:srgbClr val="000000"/>
                </a:solidFill>
                <a:highlight>
                  <a:srgbClr val="FFFFFF"/>
                </a:highlight>
                <a:latin typeface="Arial"/>
                <a:ea typeface="Arial"/>
                <a:cs typeface="Arial"/>
                <a:sym typeface="Arial"/>
              </a:rPr>
              <a:t>Introduction to Matplotlib</a:t>
            </a:r>
            <a:endParaRPr sz="1550">
              <a:solidFill>
                <a:srgbClr val="000000"/>
              </a:solidFill>
              <a:highlight>
                <a:srgbClr val="FFFFFF"/>
              </a:highlight>
              <a:latin typeface="Arial"/>
              <a:ea typeface="Arial"/>
              <a:cs typeface="Arial"/>
              <a:sym typeface="Arial"/>
            </a:endParaRPr>
          </a:p>
          <a:p>
            <a:pPr indent="0" lvl="0" marL="457200" rtl="0" algn="l">
              <a:spcBef>
                <a:spcPts val="600"/>
              </a:spcBef>
              <a:spcAft>
                <a:spcPts val="0"/>
              </a:spcAft>
              <a:buSzPts val="990"/>
              <a:buNone/>
            </a:pPr>
            <a:r>
              <a:t/>
            </a:r>
            <a:endParaRPr sz="4880"/>
          </a:p>
        </p:txBody>
      </p:sp>
      <p:sp>
        <p:nvSpPr>
          <p:cNvPr id="347" name="Google Shape;347;p42"/>
          <p:cNvSpPr txBox="1"/>
          <p:nvPr/>
        </p:nvSpPr>
        <p:spPr>
          <a:xfrm>
            <a:off x="496950" y="1820841"/>
            <a:ext cx="8150100" cy="75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Inter"/>
              <a:buChar char="●"/>
            </a:pPr>
            <a:r>
              <a:rPr b="1" lang="en" sz="1200">
                <a:solidFill>
                  <a:schemeClr val="dk2"/>
                </a:solidFill>
                <a:latin typeface="Inter"/>
                <a:ea typeface="Inter"/>
                <a:cs typeface="Inter"/>
                <a:sym typeface="Inter"/>
              </a:rPr>
              <a:t>Matplotlib is a multiplatform data visualization library built on NumPy arrays, part of the broader SciPy stack.</a:t>
            </a:r>
            <a:endParaRPr b="1" sz="1200">
              <a:solidFill>
                <a:schemeClr val="dk2"/>
              </a:solidFill>
              <a:latin typeface="Inter"/>
              <a:ea typeface="Inter"/>
              <a:cs typeface="Inter"/>
              <a:sym typeface="Inter"/>
            </a:endParaRPr>
          </a:p>
        </p:txBody>
      </p:sp>
      <p:sp>
        <p:nvSpPr>
          <p:cNvPr id="348" name="Google Shape;348;p42"/>
          <p:cNvSpPr txBox="1"/>
          <p:nvPr/>
        </p:nvSpPr>
        <p:spPr>
          <a:xfrm>
            <a:off x="496950" y="2631865"/>
            <a:ext cx="77958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Inter"/>
              <a:buChar char="●"/>
            </a:pPr>
            <a:r>
              <a:rPr b="1" lang="en" sz="1200">
                <a:solidFill>
                  <a:schemeClr val="dk2"/>
                </a:solidFill>
                <a:latin typeface="Inter"/>
                <a:ea typeface="Inter"/>
                <a:cs typeface="Inter"/>
                <a:sym typeface="Inter"/>
              </a:rPr>
              <a:t>Conceived by John Hunter in 2002 as a patch to IPython for MATLAB-style interactive plotting.</a:t>
            </a:r>
            <a:endParaRPr b="1" sz="1200">
              <a:solidFill>
                <a:schemeClr val="dk2"/>
              </a:solidFill>
              <a:latin typeface="Inter"/>
              <a:ea typeface="Inter"/>
              <a:cs typeface="Inter"/>
              <a:sym typeface="Inter"/>
            </a:endParaRPr>
          </a:p>
        </p:txBody>
      </p:sp>
      <p:sp>
        <p:nvSpPr>
          <p:cNvPr id="349" name="Google Shape;349;p42"/>
          <p:cNvSpPr txBox="1"/>
          <p:nvPr/>
        </p:nvSpPr>
        <p:spPr>
          <a:xfrm>
            <a:off x="496950" y="3585093"/>
            <a:ext cx="74235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Inter"/>
              <a:buChar char="●"/>
            </a:pPr>
            <a:r>
              <a:rPr b="1" lang="en" sz="1200">
                <a:solidFill>
                  <a:schemeClr val="dk2"/>
                </a:solidFill>
                <a:latin typeface="Inter"/>
                <a:ea typeface="Inter"/>
                <a:cs typeface="Inter"/>
                <a:sym typeface="Inter"/>
              </a:rPr>
              <a:t>Released version 0.1 in 2003 after John decided to develop it independently.</a:t>
            </a:r>
            <a:endParaRPr b="1" sz="1200">
              <a:solidFill>
                <a:schemeClr val="dk2"/>
              </a:solidFill>
              <a:latin typeface="Inter"/>
              <a:ea typeface="Inter"/>
              <a:cs typeface="Inter"/>
              <a:sym typeface="Inter"/>
            </a:endParaRPr>
          </a:p>
          <a:p>
            <a:pPr indent="0" lvl="0" marL="0" rtl="0" algn="l">
              <a:spcBef>
                <a:spcPts val="0"/>
              </a:spcBef>
              <a:spcAft>
                <a:spcPts val="0"/>
              </a:spcAft>
              <a:buNone/>
            </a:pPr>
            <a:r>
              <a:t/>
            </a:r>
            <a:endParaRPr b="1" sz="1200">
              <a:solidFill>
                <a:schemeClr val="dk2"/>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06" name="Shape 506"/>
        <p:cNvGrpSpPr/>
        <p:nvPr/>
      </p:nvGrpSpPr>
      <p:grpSpPr>
        <a:xfrm>
          <a:off x="0" y="0"/>
          <a:ext cx="0" cy="0"/>
          <a:chOff x="0" y="0"/>
          <a:chExt cx="0" cy="0"/>
        </a:xfrm>
      </p:grpSpPr>
      <p:sp>
        <p:nvSpPr>
          <p:cNvPr id="507" name="Google Shape;507;p60"/>
          <p:cNvSpPr txBox="1"/>
          <p:nvPr/>
        </p:nvSpPr>
        <p:spPr>
          <a:xfrm>
            <a:off x="183700" y="507275"/>
            <a:ext cx="7947300" cy="16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Object-Oriented Interface</a:t>
            </a:r>
            <a:endParaRPr b="1"/>
          </a:p>
          <a:p>
            <a:pPr indent="-317500" lvl="0" marL="457200" rtl="0" algn="l">
              <a:lnSpc>
                <a:spcPct val="115000"/>
              </a:lnSpc>
              <a:spcBef>
                <a:spcPts val="1200"/>
              </a:spcBef>
              <a:spcAft>
                <a:spcPts val="0"/>
              </a:spcAft>
              <a:buSzPts val="1400"/>
              <a:buChar char="●"/>
            </a:pPr>
            <a:r>
              <a:rPr b="1" lang="en"/>
              <a:t>Overview:</a:t>
            </a:r>
            <a:endParaRPr b="1"/>
          </a:p>
          <a:p>
            <a:pPr indent="-317500" lvl="1" marL="914400" rtl="0" algn="l">
              <a:lnSpc>
                <a:spcPct val="115000"/>
              </a:lnSpc>
              <a:spcBef>
                <a:spcPts val="0"/>
              </a:spcBef>
              <a:spcAft>
                <a:spcPts val="0"/>
              </a:spcAft>
              <a:buSzPts val="1400"/>
              <a:buChar char="○"/>
            </a:pPr>
            <a:r>
              <a:rPr b="1" lang="en"/>
              <a:t>Provides more control over figures and axes, especially for complex plots.</a:t>
            </a:r>
            <a:endParaRPr b="1"/>
          </a:p>
          <a:p>
            <a:pPr indent="-317500" lvl="1" marL="914400" rtl="0" algn="l">
              <a:lnSpc>
                <a:spcPct val="115000"/>
              </a:lnSpc>
              <a:spcBef>
                <a:spcPts val="0"/>
              </a:spcBef>
              <a:spcAft>
                <a:spcPts val="0"/>
              </a:spcAft>
              <a:buSzPts val="1400"/>
              <a:buChar char="○"/>
            </a:pPr>
            <a:r>
              <a:rPr b="1" lang="en"/>
              <a:t>Plotting functions are methods of explicit </a:t>
            </a:r>
            <a:r>
              <a:rPr b="1" lang="en">
                <a:solidFill>
                  <a:srgbClr val="188038"/>
                </a:solidFill>
                <a:latin typeface="Roboto Mono"/>
                <a:ea typeface="Roboto Mono"/>
                <a:cs typeface="Roboto Mono"/>
                <a:sym typeface="Roboto Mono"/>
              </a:rPr>
              <a:t>Figure</a:t>
            </a:r>
            <a:r>
              <a:rPr b="1" lang="en"/>
              <a:t> and </a:t>
            </a:r>
            <a:r>
              <a:rPr b="1" lang="en">
                <a:solidFill>
                  <a:srgbClr val="188038"/>
                </a:solidFill>
                <a:latin typeface="Roboto Mono"/>
                <a:ea typeface="Roboto Mono"/>
                <a:cs typeface="Roboto Mono"/>
                <a:sym typeface="Roboto Mono"/>
              </a:rPr>
              <a:t>Axes</a:t>
            </a:r>
            <a:r>
              <a:rPr b="1" lang="en"/>
              <a:t> objects.</a:t>
            </a:r>
            <a:endParaRPr b="1"/>
          </a:p>
          <a:p>
            <a:pPr indent="0" lvl="0" marL="0" rtl="0" algn="l">
              <a:spcBef>
                <a:spcPts val="1200"/>
              </a:spcBef>
              <a:spcAft>
                <a:spcPts val="0"/>
              </a:spcAft>
              <a:buNone/>
            </a:pPr>
            <a:r>
              <a:t/>
            </a:r>
            <a:endParaRPr b="1" sz="1500">
              <a:solidFill>
                <a:schemeClr val="dk2"/>
              </a:solidFill>
              <a:latin typeface="Inter"/>
              <a:ea typeface="Inter"/>
              <a:cs typeface="Inter"/>
              <a:sym typeface="Inter"/>
            </a:endParaRPr>
          </a:p>
        </p:txBody>
      </p:sp>
      <p:sp>
        <p:nvSpPr>
          <p:cNvPr id="508" name="Google Shape;508;p60"/>
          <p:cNvSpPr txBox="1"/>
          <p:nvPr/>
        </p:nvSpPr>
        <p:spPr>
          <a:xfrm>
            <a:off x="-2560275" y="2686575"/>
            <a:ext cx="396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09" name="Google Shape;509;p60"/>
          <p:cNvPicPr preferRelativeResize="0"/>
          <p:nvPr/>
        </p:nvPicPr>
        <p:blipFill>
          <a:blip r:embed="rId3">
            <a:alphaModFix/>
          </a:blip>
          <a:stretch>
            <a:fillRect/>
          </a:stretch>
        </p:blipFill>
        <p:spPr>
          <a:xfrm>
            <a:off x="241100" y="2450537"/>
            <a:ext cx="4041325" cy="1889300"/>
          </a:xfrm>
          <a:prstGeom prst="rect">
            <a:avLst/>
          </a:prstGeom>
          <a:noFill/>
          <a:ln>
            <a:noFill/>
          </a:ln>
        </p:spPr>
      </p:pic>
      <p:sp>
        <p:nvSpPr>
          <p:cNvPr id="510" name="Google Shape;510;p60"/>
          <p:cNvSpPr txBox="1"/>
          <p:nvPr/>
        </p:nvSpPr>
        <p:spPr>
          <a:xfrm>
            <a:off x="6142350" y="2215850"/>
            <a:ext cx="309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11" name="Google Shape;511;p60"/>
          <p:cNvPicPr preferRelativeResize="0"/>
          <p:nvPr/>
        </p:nvPicPr>
        <p:blipFill>
          <a:blip r:embed="rId4">
            <a:alphaModFix/>
          </a:blip>
          <a:stretch>
            <a:fillRect/>
          </a:stretch>
        </p:blipFill>
        <p:spPr>
          <a:xfrm>
            <a:off x="4664450" y="2209313"/>
            <a:ext cx="3752850" cy="237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15" name="Shape 515"/>
        <p:cNvGrpSpPr/>
        <p:nvPr/>
      </p:nvGrpSpPr>
      <p:grpSpPr>
        <a:xfrm>
          <a:off x="0" y="0"/>
          <a:ext cx="0" cy="0"/>
          <a:chOff x="0" y="0"/>
          <a:chExt cx="0" cy="0"/>
        </a:xfrm>
      </p:grpSpPr>
      <p:sp>
        <p:nvSpPr>
          <p:cNvPr id="516" name="Google Shape;516;p61"/>
          <p:cNvSpPr txBox="1"/>
          <p:nvPr/>
        </p:nvSpPr>
        <p:spPr>
          <a:xfrm>
            <a:off x="1315775" y="987450"/>
            <a:ext cx="5604600" cy="14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t>Advantages:</a:t>
            </a:r>
            <a:endParaRPr b="1" sz="1300"/>
          </a:p>
          <a:p>
            <a:pPr indent="-311150" lvl="0" marL="457200" rtl="0" algn="l">
              <a:lnSpc>
                <a:spcPct val="115000"/>
              </a:lnSpc>
              <a:spcBef>
                <a:spcPts val="1200"/>
              </a:spcBef>
              <a:spcAft>
                <a:spcPts val="0"/>
              </a:spcAft>
              <a:buSzPts val="1300"/>
              <a:buChar char="●"/>
            </a:pPr>
            <a:r>
              <a:rPr b="1" lang="en" sz="1300"/>
              <a:t>Avoids reliance on an "active" figure or axes.</a:t>
            </a:r>
            <a:endParaRPr b="1" sz="1300"/>
          </a:p>
          <a:p>
            <a:pPr indent="-311150" lvl="0" marL="457200" rtl="0" algn="l">
              <a:lnSpc>
                <a:spcPct val="115000"/>
              </a:lnSpc>
              <a:spcBef>
                <a:spcPts val="0"/>
              </a:spcBef>
              <a:spcAft>
                <a:spcPts val="0"/>
              </a:spcAft>
              <a:buSzPts val="1300"/>
              <a:buChar char="●"/>
            </a:pPr>
            <a:r>
              <a:rPr b="1" lang="en" sz="1300"/>
              <a:t>Necessary for complicated plots requiring precise control.</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
        <p:nvSpPr>
          <p:cNvPr id="517" name="Google Shape;517;p61"/>
          <p:cNvSpPr txBox="1"/>
          <p:nvPr/>
        </p:nvSpPr>
        <p:spPr>
          <a:xfrm>
            <a:off x="1407625" y="2434050"/>
            <a:ext cx="6420600" cy="172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t>Comparison and Usage</a:t>
            </a:r>
            <a:endParaRPr b="1" sz="1300"/>
          </a:p>
          <a:p>
            <a:pPr indent="-311150" lvl="0" marL="457200" rtl="0" algn="l">
              <a:lnSpc>
                <a:spcPct val="115000"/>
              </a:lnSpc>
              <a:spcBef>
                <a:spcPts val="1200"/>
              </a:spcBef>
              <a:spcAft>
                <a:spcPts val="0"/>
              </a:spcAft>
              <a:buSzPts val="1300"/>
              <a:buChar char="●"/>
            </a:pPr>
            <a:r>
              <a:rPr b="1" lang="en" sz="1300"/>
              <a:t>Simple Plots: Either style works, and preference determines choice.</a:t>
            </a:r>
            <a:endParaRPr b="1" sz="1300"/>
          </a:p>
          <a:p>
            <a:pPr indent="-311150" lvl="0" marL="457200" rtl="0" algn="l">
              <a:lnSpc>
                <a:spcPct val="115000"/>
              </a:lnSpc>
              <a:spcBef>
                <a:spcPts val="0"/>
              </a:spcBef>
              <a:spcAft>
                <a:spcPts val="0"/>
              </a:spcAft>
              <a:buSzPts val="1300"/>
              <a:buChar char="●"/>
            </a:pPr>
            <a:r>
              <a:rPr b="1" lang="en" sz="1300"/>
              <a:t>Complex Plots: Object-oriented approach becomes essential.</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21" name="Shape 521"/>
        <p:cNvGrpSpPr/>
        <p:nvPr/>
      </p:nvGrpSpPr>
      <p:grpSpPr>
        <a:xfrm>
          <a:off x="0" y="0"/>
          <a:ext cx="0" cy="0"/>
          <a:chOff x="0" y="0"/>
          <a:chExt cx="0" cy="0"/>
        </a:xfrm>
      </p:grpSpPr>
      <p:sp>
        <p:nvSpPr>
          <p:cNvPr id="522" name="Google Shape;522;p62"/>
          <p:cNvSpPr txBox="1"/>
          <p:nvPr/>
        </p:nvSpPr>
        <p:spPr>
          <a:xfrm>
            <a:off x="296363" y="437975"/>
            <a:ext cx="334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Simple Line Plots</a:t>
            </a:r>
            <a:endParaRPr b="1" sz="1600">
              <a:solidFill>
                <a:schemeClr val="dk2"/>
              </a:solidFill>
              <a:latin typeface="Inter"/>
              <a:ea typeface="Inter"/>
              <a:cs typeface="Inter"/>
              <a:sym typeface="Inter"/>
            </a:endParaRPr>
          </a:p>
        </p:txBody>
      </p:sp>
      <p:sp>
        <p:nvSpPr>
          <p:cNvPr id="523" name="Google Shape;523;p62"/>
          <p:cNvSpPr txBox="1"/>
          <p:nvPr/>
        </p:nvSpPr>
        <p:spPr>
          <a:xfrm>
            <a:off x="503013" y="931650"/>
            <a:ext cx="72675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Creating a Simple Plot</a:t>
            </a:r>
            <a:endParaRPr b="1" sz="1300"/>
          </a:p>
          <a:p>
            <a:pPr indent="-311150" lvl="0" marL="457200" rtl="0" algn="l">
              <a:lnSpc>
                <a:spcPct val="115000"/>
              </a:lnSpc>
              <a:spcBef>
                <a:spcPts val="1200"/>
              </a:spcBef>
              <a:spcAft>
                <a:spcPts val="0"/>
              </a:spcAft>
              <a:buSzPts val="1300"/>
              <a:buChar char="●"/>
            </a:pPr>
            <a:r>
              <a:rPr b="1" lang="en" sz="1300"/>
              <a:t>Setup: Import necessary libraries and enable inline plotting.</a:t>
            </a:r>
            <a:endParaRPr b="1" sz="1300">
              <a:solidFill>
                <a:schemeClr val="dk2"/>
              </a:solidFill>
              <a:latin typeface="Inter"/>
              <a:ea typeface="Inter"/>
              <a:cs typeface="Inter"/>
              <a:sym typeface="Inter"/>
            </a:endParaRPr>
          </a:p>
        </p:txBody>
      </p:sp>
      <p:sp>
        <p:nvSpPr>
          <p:cNvPr id="524" name="Google Shape;524;p62"/>
          <p:cNvSpPr txBox="1"/>
          <p:nvPr/>
        </p:nvSpPr>
        <p:spPr>
          <a:xfrm>
            <a:off x="1157438" y="21256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25" name="Google Shape;525;p62"/>
          <p:cNvPicPr preferRelativeResize="0"/>
          <p:nvPr/>
        </p:nvPicPr>
        <p:blipFill>
          <a:blip r:embed="rId3">
            <a:alphaModFix/>
          </a:blip>
          <a:stretch>
            <a:fillRect/>
          </a:stretch>
        </p:blipFill>
        <p:spPr>
          <a:xfrm>
            <a:off x="399688" y="2208300"/>
            <a:ext cx="4141500" cy="1306575"/>
          </a:xfrm>
          <a:prstGeom prst="rect">
            <a:avLst/>
          </a:prstGeom>
          <a:noFill/>
          <a:ln>
            <a:noFill/>
          </a:ln>
        </p:spPr>
      </p:pic>
      <p:sp>
        <p:nvSpPr>
          <p:cNvPr id="526" name="Google Shape;526;p62"/>
          <p:cNvSpPr txBox="1"/>
          <p:nvPr/>
        </p:nvSpPr>
        <p:spPr>
          <a:xfrm>
            <a:off x="5543188" y="3204400"/>
            <a:ext cx="315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27" name="Google Shape;527;p62"/>
          <p:cNvSpPr txBox="1"/>
          <p:nvPr/>
        </p:nvSpPr>
        <p:spPr>
          <a:xfrm>
            <a:off x="399688" y="3656775"/>
            <a:ext cx="4996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Creating a figure and axes:</a:t>
            </a:r>
            <a:endParaRPr b="1" sz="1300"/>
          </a:p>
          <a:p>
            <a:pPr indent="-311150" lvl="0" marL="457200" rtl="0" algn="l">
              <a:spcBef>
                <a:spcPts val="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figure</a:t>
            </a:r>
            <a:r>
              <a:rPr b="1" lang="en" sz="1300"/>
              <a:t> is a container for all plot elements, and </a:t>
            </a:r>
            <a:r>
              <a:rPr b="1" lang="en" sz="1300">
                <a:solidFill>
                  <a:srgbClr val="188038"/>
                </a:solidFill>
                <a:latin typeface="Roboto Mono"/>
                <a:ea typeface="Roboto Mono"/>
                <a:cs typeface="Roboto Mono"/>
                <a:sym typeface="Roboto Mono"/>
              </a:rPr>
              <a:t>axes</a:t>
            </a:r>
            <a:r>
              <a:rPr b="1" lang="en" sz="1300"/>
              <a:t> is the area where the plot is drawn.</a:t>
            </a:r>
            <a:endParaRPr b="1" sz="1300">
              <a:solidFill>
                <a:schemeClr val="dk2"/>
              </a:solidFill>
              <a:latin typeface="Inter"/>
              <a:ea typeface="Inter"/>
              <a:cs typeface="Inter"/>
              <a:sym typeface="Inter"/>
            </a:endParaRPr>
          </a:p>
        </p:txBody>
      </p:sp>
      <p:pic>
        <p:nvPicPr>
          <p:cNvPr id="528" name="Google Shape;528;p62"/>
          <p:cNvPicPr preferRelativeResize="0"/>
          <p:nvPr/>
        </p:nvPicPr>
        <p:blipFill>
          <a:blip r:embed="rId4">
            <a:alphaModFix/>
          </a:blip>
          <a:stretch>
            <a:fillRect/>
          </a:stretch>
        </p:blipFill>
        <p:spPr>
          <a:xfrm>
            <a:off x="5395937" y="1700550"/>
            <a:ext cx="3451700" cy="2741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2" name="Shape 532"/>
        <p:cNvGrpSpPr/>
        <p:nvPr/>
      </p:nvGrpSpPr>
      <p:grpSpPr>
        <a:xfrm>
          <a:off x="0" y="0"/>
          <a:ext cx="0" cy="0"/>
          <a:chOff x="0" y="0"/>
          <a:chExt cx="0" cy="0"/>
        </a:xfrm>
      </p:grpSpPr>
      <p:sp>
        <p:nvSpPr>
          <p:cNvPr id="533" name="Google Shape;533;p63"/>
          <p:cNvSpPr txBox="1"/>
          <p:nvPr/>
        </p:nvSpPr>
        <p:spPr>
          <a:xfrm>
            <a:off x="390350" y="817600"/>
            <a:ext cx="661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Plotting a simple sinusoid:</a:t>
            </a:r>
            <a:endParaRPr b="1" sz="1300"/>
          </a:p>
          <a:p>
            <a:pPr indent="0" lvl="0" marL="0" rtl="0" algn="l">
              <a:spcBef>
                <a:spcPts val="0"/>
              </a:spcBef>
              <a:spcAft>
                <a:spcPts val="0"/>
              </a:spcAft>
              <a:buNone/>
            </a:pPr>
            <a:r>
              <a:rPr b="1" lang="en" sz="1300"/>
              <a:t>Define an array of x-values and plot the corresponding sine values.</a:t>
            </a:r>
            <a:endParaRPr b="1" sz="1300">
              <a:solidFill>
                <a:schemeClr val="dk2"/>
              </a:solidFill>
              <a:latin typeface="Inter"/>
              <a:ea typeface="Inter"/>
              <a:cs typeface="Inter"/>
              <a:sym typeface="Inter"/>
            </a:endParaRPr>
          </a:p>
        </p:txBody>
      </p:sp>
      <p:sp>
        <p:nvSpPr>
          <p:cNvPr id="534" name="Google Shape;534;p63"/>
          <p:cNvSpPr txBox="1"/>
          <p:nvPr/>
        </p:nvSpPr>
        <p:spPr>
          <a:xfrm>
            <a:off x="390350" y="10333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35" name="Google Shape;535;p63"/>
          <p:cNvPicPr preferRelativeResize="0"/>
          <p:nvPr/>
        </p:nvPicPr>
        <p:blipFill>
          <a:blip r:embed="rId3">
            <a:alphaModFix/>
          </a:blip>
          <a:stretch>
            <a:fillRect/>
          </a:stretch>
        </p:blipFill>
        <p:spPr>
          <a:xfrm>
            <a:off x="493650" y="2074212"/>
            <a:ext cx="3536150" cy="995075"/>
          </a:xfrm>
          <a:prstGeom prst="rect">
            <a:avLst/>
          </a:prstGeom>
          <a:noFill/>
          <a:ln>
            <a:noFill/>
          </a:ln>
        </p:spPr>
      </p:pic>
      <p:sp>
        <p:nvSpPr>
          <p:cNvPr id="536" name="Google Shape;536;p63"/>
          <p:cNvSpPr txBox="1"/>
          <p:nvPr/>
        </p:nvSpPr>
        <p:spPr>
          <a:xfrm>
            <a:off x="5774950" y="1171075"/>
            <a:ext cx="338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37" name="Google Shape;537;p63"/>
          <p:cNvPicPr preferRelativeResize="0"/>
          <p:nvPr/>
        </p:nvPicPr>
        <p:blipFill>
          <a:blip r:embed="rId4">
            <a:alphaModFix/>
          </a:blip>
          <a:stretch>
            <a:fillRect/>
          </a:stretch>
        </p:blipFill>
        <p:spPr>
          <a:xfrm>
            <a:off x="4343000" y="1484900"/>
            <a:ext cx="4210375" cy="2900850"/>
          </a:xfrm>
          <a:prstGeom prst="rect">
            <a:avLst/>
          </a:prstGeom>
          <a:noFill/>
          <a:ln>
            <a:noFill/>
          </a:ln>
        </p:spPr>
      </p:pic>
      <p:sp>
        <p:nvSpPr>
          <p:cNvPr id="538" name="Google Shape;538;p63"/>
          <p:cNvSpPr txBox="1"/>
          <p:nvPr/>
        </p:nvSpPr>
        <p:spPr>
          <a:xfrm>
            <a:off x="493675" y="3352450"/>
            <a:ext cx="3536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Inter"/>
                <a:ea typeface="Inter"/>
                <a:cs typeface="Inter"/>
                <a:sym typeface="Inter"/>
              </a:rPr>
              <a:t>plt.plot(x, np.sin(x)) Automatically creates a figure and axes without explicitly defining them.</a:t>
            </a:r>
            <a:endParaRPr b="1" sz="1300">
              <a:solidFill>
                <a:schemeClr val="dk2"/>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42" name="Shape 542"/>
        <p:cNvGrpSpPr/>
        <p:nvPr/>
      </p:nvGrpSpPr>
      <p:grpSpPr>
        <a:xfrm>
          <a:off x="0" y="0"/>
          <a:ext cx="0" cy="0"/>
          <a:chOff x="0" y="0"/>
          <a:chExt cx="0" cy="0"/>
        </a:xfrm>
      </p:grpSpPr>
      <p:sp>
        <p:nvSpPr>
          <p:cNvPr id="543" name="Google Shape;543;p64"/>
          <p:cNvSpPr txBox="1"/>
          <p:nvPr/>
        </p:nvSpPr>
        <p:spPr>
          <a:xfrm>
            <a:off x="206650" y="195175"/>
            <a:ext cx="41217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Plotting multiple lines:</a:t>
            </a:r>
            <a:endParaRPr b="1" sz="1300"/>
          </a:p>
          <a:p>
            <a:pPr indent="0" lvl="0" marL="457200" rtl="0" algn="l">
              <a:spcBef>
                <a:spcPts val="0"/>
              </a:spcBef>
              <a:spcAft>
                <a:spcPts val="0"/>
              </a:spcAft>
              <a:buNone/>
            </a:pPr>
            <a:r>
              <a:rPr b="1" lang="en" sz="1300"/>
              <a:t>Call </a:t>
            </a:r>
            <a:r>
              <a:rPr b="1" lang="en" sz="1300">
                <a:solidFill>
                  <a:srgbClr val="188038"/>
                </a:solidFill>
                <a:latin typeface="Roboto Mono"/>
                <a:ea typeface="Roboto Mono"/>
                <a:cs typeface="Roboto Mono"/>
                <a:sym typeface="Roboto Mono"/>
              </a:rPr>
              <a:t>plt.plot</a:t>
            </a:r>
            <a:r>
              <a:rPr b="1" lang="en" sz="1300"/>
              <a:t> multiple times to add more lines to the same plot.</a:t>
            </a:r>
            <a:endParaRPr b="1">
              <a:solidFill>
                <a:schemeClr val="dk2"/>
              </a:solidFill>
              <a:latin typeface="Inter"/>
              <a:ea typeface="Inter"/>
              <a:cs typeface="Inter"/>
              <a:sym typeface="Inter"/>
            </a:endParaRPr>
          </a:p>
        </p:txBody>
      </p:sp>
      <p:sp>
        <p:nvSpPr>
          <p:cNvPr id="544" name="Google Shape;544;p64"/>
          <p:cNvSpPr txBox="1"/>
          <p:nvPr/>
        </p:nvSpPr>
        <p:spPr>
          <a:xfrm>
            <a:off x="792200" y="1136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45" name="Google Shape;545;p64"/>
          <p:cNvPicPr preferRelativeResize="0"/>
          <p:nvPr/>
        </p:nvPicPr>
        <p:blipFill>
          <a:blip r:embed="rId3">
            <a:alphaModFix/>
          </a:blip>
          <a:stretch>
            <a:fillRect/>
          </a:stretch>
        </p:blipFill>
        <p:spPr>
          <a:xfrm>
            <a:off x="631450" y="980275"/>
            <a:ext cx="3995400" cy="937050"/>
          </a:xfrm>
          <a:prstGeom prst="rect">
            <a:avLst/>
          </a:prstGeom>
          <a:noFill/>
          <a:ln>
            <a:noFill/>
          </a:ln>
        </p:spPr>
      </p:pic>
      <p:sp>
        <p:nvSpPr>
          <p:cNvPr id="546" name="Google Shape;546;p64"/>
          <p:cNvSpPr txBox="1"/>
          <p:nvPr/>
        </p:nvSpPr>
        <p:spPr>
          <a:xfrm>
            <a:off x="723300" y="19517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47" name="Google Shape;547;p64"/>
          <p:cNvPicPr preferRelativeResize="0"/>
          <p:nvPr/>
        </p:nvPicPr>
        <p:blipFill>
          <a:blip r:embed="rId4">
            <a:alphaModFix/>
          </a:blip>
          <a:stretch>
            <a:fillRect/>
          </a:stretch>
        </p:blipFill>
        <p:spPr>
          <a:xfrm>
            <a:off x="527875" y="1951775"/>
            <a:ext cx="4282675" cy="254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1" name="Shape 551"/>
        <p:cNvGrpSpPr/>
        <p:nvPr/>
      </p:nvGrpSpPr>
      <p:grpSpPr>
        <a:xfrm>
          <a:off x="0" y="0"/>
          <a:ext cx="0" cy="0"/>
          <a:chOff x="0" y="0"/>
          <a:chExt cx="0" cy="0"/>
        </a:xfrm>
      </p:grpSpPr>
      <p:sp>
        <p:nvSpPr>
          <p:cNvPr id="552" name="Google Shape;552;p65"/>
          <p:cNvSpPr txBox="1"/>
          <p:nvPr/>
        </p:nvSpPr>
        <p:spPr>
          <a:xfrm>
            <a:off x="152388" y="446950"/>
            <a:ext cx="6267000" cy="9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Adjusting Line Colors and Styles</a:t>
            </a:r>
            <a:endParaRPr b="1" sz="1300"/>
          </a:p>
          <a:p>
            <a:pPr indent="-311150" lvl="0" marL="457200" rtl="0" algn="l">
              <a:lnSpc>
                <a:spcPct val="115000"/>
              </a:lnSpc>
              <a:spcBef>
                <a:spcPts val="1200"/>
              </a:spcBef>
              <a:spcAft>
                <a:spcPts val="0"/>
              </a:spcAft>
              <a:buSzPts val="1300"/>
              <a:buChar char="●"/>
            </a:pPr>
            <a:r>
              <a:rPr b="1" lang="en" sz="1300"/>
              <a:t>Customizing colors</a:t>
            </a:r>
            <a:r>
              <a:rPr b="1" lang="en" sz="1300"/>
              <a:t>:</a:t>
            </a:r>
            <a:br>
              <a:rPr b="1" lang="en" sz="1300"/>
            </a:br>
            <a:r>
              <a:rPr b="1" lang="en" sz="1300"/>
              <a:t>Use the </a:t>
            </a:r>
            <a:r>
              <a:rPr b="1" lang="en" sz="1300">
                <a:solidFill>
                  <a:srgbClr val="188038"/>
                </a:solidFill>
                <a:latin typeface="Roboto Mono"/>
                <a:ea typeface="Roboto Mono"/>
                <a:cs typeface="Roboto Mono"/>
                <a:sym typeface="Roboto Mono"/>
              </a:rPr>
              <a:t>color</a:t>
            </a:r>
            <a:r>
              <a:rPr b="1" lang="en" sz="1300"/>
              <a:t> argument to specify line colors in different formats:</a:t>
            </a:r>
            <a:endParaRPr b="1" sz="1300"/>
          </a:p>
        </p:txBody>
      </p:sp>
      <p:sp>
        <p:nvSpPr>
          <p:cNvPr id="553" name="Google Shape;553;p65"/>
          <p:cNvSpPr txBox="1"/>
          <p:nvPr/>
        </p:nvSpPr>
        <p:spPr>
          <a:xfrm>
            <a:off x="515938" y="1894112"/>
            <a:ext cx="66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54" name="Google Shape;554;p65"/>
          <p:cNvPicPr preferRelativeResize="0"/>
          <p:nvPr/>
        </p:nvPicPr>
        <p:blipFill>
          <a:blip r:embed="rId3">
            <a:alphaModFix/>
          </a:blip>
          <a:stretch>
            <a:fillRect/>
          </a:stretch>
        </p:blipFill>
        <p:spPr>
          <a:xfrm>
            <a:off x="152400" y="1816695"/>
            <a:ext cx="5450963" cy="1831110"/>
          </a:xfrm>
          <a:prstGeom prst="rect">
            <a:avLst/>
          </a:prstGeom>
          <a:noFill/>
          <a:ln>
            <a:noFill/>
          </a:ln>
        </p:spPr>
      </p:pic>
      <p:sp>
        <p:nvSpPr>
          <p:cNvPr id="555" name="Google Shape;555;p65"/>
          <p:cNvSpPr txBox="1"/>
          <p:nvPr/>
        </p:nvSpPr>
        <p:spPr>
          <a:xfrm>
            <a:off x="7379386" y="2051547"/>
            <a:ext cx="176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56" name="Google Shape;556;p65"/>
          <p:cNvPicPr preferRelativeResize="0"/>
          <p:nvPr/>
        </p:nvPicPr>
        <p:blipFill>
          <a:blip r:embed="rId4">
            <a:alphaModFix/>
          </a:blip>
          <a:stretch>
            <a:fillRect/>
          </a:stretch>
        </p:blipFill>
        <p:spPr>
          <a:xfrm>
            <a:off x="5603375" y="1641177"/>
            <a:ext cx="3476922" cy="2552494"/>
          </a:xfrm>
          <a:prstGeom prst="rect">
            <a:avLst/>
          </a:prstGeom>
          <a:noFill/>
          <a:ln>
            <a:noFill/>
          </a:ln>
        </p:spPr>
      </p:pic>
      <p:sp>
        <p:nvSpPr>
          <p:cNvPr id="557" name="Google Shape;557;p65"/>
          <p:cNvSpPr txBox="1"/>
          <p:nvPr/>
        </p:nvSpPr>
        <p:spPr>
          <a:xfrm>
            <a:off x="152412" y="3839378"/>
            <a:ext cx="54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Inter"/>
                <a:ea typeface="Inter"/>
                <a:cs typeface="Inter"/>
                <a:sym typeface="Inter"/>
              </a:rPr>
              <a:t>If no color is specified, Matplotlib cycles through default colors.</a:t>
            </a:r>
            <a:endParaRPr b="1" sz="1300">
              <a:solidFill>
                <a:schemeClr val="dk2"/>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61" name="Shape 561"/>
        <p:cNvGrpSpPr/>
        <p:nvPr/>
      </p:nvGrpSpPr>
      <p:grpSpPr>
        <a:xfrm>
          <a:off x="0" y="0"/>
          <a:ext cx="0" cy="0"/>
          <a:chOff x="0" y="0"/>
          <a:chExt cx="0" cy="0"/>
        </a:xfrm>
      </p:grpSpPr>
      <p:sp>
        <p:nvSpPr>
          <p:cNvPr id="562" name="Google Shape;562;p66"/>
          <p:cNvSpPr txBox="1"/>
          <p:nvPr/>
        </p:nvSpPr>
        <p:spPr>
          <a:xfrm>
            <a:off x="229625" y="586825"/>
            <a:ext cx="5654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Customizing line styles:</a:t>
            </a:r>
            <a:endParaRPr b="1" sz="1300"/>
          </a:p>
          <a:p>
            <a:pPr indent="-311150" lvl="0" marL="457200" rtl="0" algn="l">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linestyle</a:t>
            </a:r>
            <a:r>
              <a:rPr b="1" lang="en" sz="1300"/>
              <a:t> to adjust the appearance of the line.</a:t>
            </a:r>
            <a:endParaRPr b="1" sz="1300">
              <a:solidFill>
                <a:schemeClr val="dk2"/>
              </a:solidFill>
              <a:latin typeface="Inter"/>
              <a:ea typeface="Inter"/>
              <a:cs typeface="Inter"/>
              <a:sym typeface="Inter"/>
            </a:endParaRPr>
          </a:p>
        </p:txBody>
      </p:sp>
      <p:sp>
        <p:nvSpPr>
          <p:cNvPr id="563" name="Google Shape;563;p66"/>
          <p:cNvSpPr txBox="1"/>
          <p:nvPr/>
        </p:nvSpPr>
        <p:spPr>
          <a:xfrm>
            <a:off x="401825" y="11136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64" name="Google Shape;564;p66"/>
          <p:cNvPicPr preferRelativeResize="0"/>
          <p:nvPr/>
        </p:nvPicPr>
        <p:blipFill>
          <a:blip r:embed="rId3">
            <a:alphaModFix/>
          </a:blip>
          <a:stretch>
            <a:fillRect/>
          </a:stretch>
        </p:blipFill>
        <p:spPr>
          <a:xfrm>
            <a:off x="229625" y="1814238"/>
            <a:ext cx="4535000" cy="1349725"/>
          </a:xfrm>
          <a:prstGeom prst="rect">
            <a:avLst/>
          </a:prstGeom>
          <a:noFill/>
          <a:ln>
            <a:noFill/>
          </a:ln>
        </p:spPr>
      </p:pic>
      <p:sp>
        <p:nvSpPr>
          <p:cNvPr id="565" name="Google Shape;565;p66"/>
          <p:cNvSpPr txBox="1"/>
          <p:nvPr/>
        </p:nvSpPr>
        <p:spPr>
          <a:xfrm>
            <a:off x="459250" y="2709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66" name="Google Shape;566;p66"/>
          <p:cNvPicPr preferRelativeResize="0"/>
          <p:nvPr/>
        </p:nvPicPr>
        <p:blipFill>
          <a:blip r:embed="rId4">
            <a:alphaModFix/>
          </a:blip>
          <a:stretch>
            <a:fillRect/>
          </a:stretch>
        </p:blipFill>
        <p:spPr>
          <a:xfrm>
            <a:off x="4840475" y="1222025"/>
            <a:ext cx="4535000" cy="253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0" name="Shape 570"/>
        <p:cNvGrpSpPr/>
        <p:nvPr/>
      </p:nvGrpSpPr>
      <p:grpSpPr>
        <a:xfrm>
          <a:off x="0" y="0"/>
          <a:ext cx="0" cy="0"/>
          <a:chOff x="0" y="0"/>
          <a:chExt cx="0" cy="0"/>
        </a:xfrm>
      </p:grpSpPr>
      <p:sp>
        <p:nvSpPr>
          <p:cNvPr id="571" name="Google Shape;571;p67"/>
          <p:cNvSpPr txBox="1"/>
          <p:nvPr/>
        </p:nvSpPr>
        <p:spPr>
          <a:xfrm>
            <a:off x="367400" y="252575"/>
            <a:ext cx="386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Combining styles and colors:</a:t>
            </a:r>
            <a:endParaRPr b="1" sz="1300"/>
          </a:p>
          <a:p>
            <a:pPr indent="-311150" lvl="0" marL="457200" rtl="0" algn="l">
              <a:spcBef>
                <a:spcPts val="0"/>
              </a:spcBef>
              <a:spcAft>
                <a:spcPts val="0"/>
              </a:spcAft>
              <a:buSzPts val="1300"/>
              <a:buChar char="●"/>
            </a:pPr>
            <a:r>
              <a:rPr b="1" lang="en" sz="1300"/>
              <a:t>Save effort by combining line styles and colors in shorthand.</a:t>
            </a:r>
            <a:endParaRPr b="1">
              <a:solidFill>
                <a:schemeClr val="dk2"/>
              </a:solidFill>
              <a:latin typeface="Inter"/>
              <a:ea typeface="Inter"/>
              <a:cs typeface="Inter"/>
              <a:sym typeface="Inter"/>
            </a:endParaRPr>
          </a:p>
        </p:txBody>
      </p:sp>
      <p:sp>
        <p:nvSpPr>
          <p:cNvPr id="572" name="Google Shape;572;p67"/>
          <p:cNvSpPr txBox="1"/>
          <p:nvPr/>
        </p:nvSpPr>
        <p:spPr>
          <a:xfrm>
            <a:off x="505175" y="1090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73" name="Google Shape;573;p67"/>
          <p:cNvPicPr preferRelativeResize="0"/>
          <p:nvPr/>
        </p:nvPicPr>
        <p:blipFill>
          <a:blip r:embed="rId3">
            <a:alphaModFix/>
          </a:blip>
          <a:stretch>
            <a:fillRect/>
          </a:stretch>
        </p:blipFill>
        <p:spPr>
          <a:xfrm>
            <a:off x="255725" y="1090700"/>
            <a:ext cx="3980775" cy="1239950"/>
          </a:xfrm>
          <a:prstGeom prst="rect">
            <a:avLst/>
          </a:prstGeom>
          <a:noFill/>
          <a:ln>
            <a:noFill/>
          </a:ln>
        </p:spPr>
      </p:pic>
      <p:sp>
        <p:nvSpPr>
          <p:cNvPr id="574" name="Google Shape;574;p67"/>
          <p:cNvSpPr txBox="1"/>
          <p:nvPr/>
        </p:nvSpPr>
        <p:spPr>
          <a:xfrm>
            <a:off x="401825" y="2365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75" name="Google Shape;575;p67"/>
          <p:cNvPicPr preferRelativeResize="0"/>
          <p:nvPr/>
        </p:nvPicPr>
        <p:blipFill>
          <a:blip r:embed="rId4">
            <a:alphaModFix/>
          </a:blip>
          <a:stretch>
            <a:fillRect/>
          </a:stretch>
        </p:blipFill>
        <p:spPr>
          <a:xfrm>
            <a:off x="152400" y="2330650"/>
            <a:ext cx="4600750" cy="2660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9" name="Shape 579"/>
        <p:cNvGrpSpPr/>
        <p:nvPr/>
      </p:nvGrpSpPr>
      <p:grpSpPr>
        <a:xfrm>
          <a:off x="0" y="0"/>
          <a:ext cx="0" cy="0"/>
          <a:chOff x="0" y="0"/>
          <a:chExt cx="0" cy="0"/>
        </a:xfrm>
      </p:grpSpPr>
      <p:sp>
        <p:nvSpPr>
          <p:cNvPr id="580" name="Google Shape;580;p68"/>
          <p:cNvSpPr txBox="1"/>
          <p:nvPr/>
        </p:nvSpPr>
        <p:spPr>
          <a:xfrm>
            <a:off x="172225" y="183700"/>
            <a:ext cx="6613200" cy="148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t>Adjusting Axes Limits</a:t>
            </a:r>
            <a:endParaRPr b="1" sz="1200"/>
          </a:p>
          <a:p>
            <a:pPr indent="0" lvl="0" marL="0" rtl="0" algn="l">
              <a:lnSpc>
                <a:spcPct val="115000"/>
              </a:lnSpc>
              <a:spcBef>
                <a:spcPts val="1200"/>
              </a:spcBef>
              <a:spcAft>
                <a:spcPts val="0"/>
              </a:spcAft>
              <a:buNone/>
            </a:pPr>
            <a:r>
              <a:rPr b="1" lang="en" sz="1200"/>
              <a:t>Matplotlib automatically adjusts axes limits, but you can override them:</a:t>
            </a:r>
            <a:endParaRPr b="1" sz="1200"/>
          </a:p>
          <a:p>
            <a:pPr indent="-304800" lvl="0" marL="457200" rtl="0" algn="l">
              <a:lnSpc>
                <a:spcPct val="115000"/>
              </a:lnSpc>
              <a:spcBef>
                <a:spcPts val="1200"/>
              </a:spcBef>
              <a:spcAft>
                <a:spcPts val="0"/>
              </a:spcAft>
              <a:buSzPts val="1200"/>
              <a:buChar char="●"/>
            </a:pPr>
            <a:r>
              <a:rPr b="1" lang="en" sz="1200"/>
              <a:t>Manual limits:</a:t>
            </a:r>
            <a:endParaRPr b="1" sz="1200"/>
          </a:p>
          <a:p>
            <a:pPr indent="0" lvl="0" marL="0" rtl="0" algn="l">
              <a:spcBef>
                <a:spcPts val="1200"/>
              </a:spcBef>
              <a:spcAft>
                <a:spcPts val="0"/>
              </a:spcAft>
              <a:buNone/>
            </a:pPr>
            <a:r>
              <a:t/>
            </a:r>
            <a:endParaRPr b="1" sz="1300">
              <a:solidFill>
                <a:schemeClr val="dk2"/>
              </a:solidFill>
              <a:latin typeface="Inter"/>
              <a:ea typeface="Inter"/>
              <a:cs typeface="Inter"/>
              <a:sym typeface="Inter"/>
            </a:endParaRPr>
          </a:p>
        </p:txBody>
      </p:sp>
      <p:pic>
        <p:nvPicPr>
          <p:cNvPr id="581" name="Google Shape;581;p68"/>
          <p:cNvPicPr preferRelativeResize="0"/>
          <p:nvPr/>
        </p:nvPicPr>
        <p:blipFill>
          <a:blip r:embed="rId3">
            <a:alphaModFix/>
          </a:blip>
          <a:stretch>
            <a:fillRect/>
          </a:stretch>
        </p:blipFill>
        <p:spPr>
          <a:xfrm>
            <a:off x="172225" y="1529725"/>
            <a:ext cx="3280450" cy="854675"/>
          </a:xfrm>
          <a:prstGeom prst="rect">
            <a:avLst/>
          </a:prstGeom>
          <a:noFill/>
          <a:ln>
            <a:noFill/>
          </a:ln>
        </p:spPr>
      </p:pic>
      <p:sp>
        <p:nvSpPr>
          <p:cNvPr id="582" name="Google Shape;582;p68"/>
          <p:cNvSpPr txBox="1"/>
          <p:nvPr/>
        </p:nvSpPr>
        <p:spPr>
          <a:xfrm>
            <a:off x="287025" y="2525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83" name="Google Shape;583;p68"/>
          <p:cNvPicPr preferRelativeResize="0"/>
          <p:nvPr/>
        </p:nvPicPr>
        <p:blipFill>
          <a:blip r:embed="rId4">
            <a:alphaModFix/>
          </a:blip>
          <a:stretch>
            <a:fillRect/>
          </a:stretch>
        </p:blipFill>
        <p:spPr>
          <a:xfrm>
            <a:off x="152400" y="2525825"/>
            <a:ext cx="4164475" cy="2465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7" name="Shape 587"/>
        <p:cNvGrpSpPr/>
        <p:nvPr/>
      </p:nvGrpSpPr>
      <p:grpSpPr>
        <a:xfrm>
          <a:off x="0" y="0"/>
          <a:ext cx="0" cy="0"/>
          <a:chOff x="0" y="0"/>
          <a:chExt cx="0" cy="0"/>
        </a:xfrm>
      </p:grpSpPr>
      <p:sp>
        <p:nvSpPr>
          <p:cNvPr id="588" name="Google Shape;588;p69"/>
          <p:cNvSpPr txBox="1"/>
          <p:nvPr/>
        </p:nvSpPr>
        <p:spPr>
          <a:xfrm>
            <a:off x="404975" y="18370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Reversing axes: Reverse the order of arguments to flip an axis direction.</a:t>
            </a:r>
            <a:endParaRPr b="1">
              <a:solidFill>
                <a:schemeClr val="dk2"/>
              </a:solidFill>
              <a:latin typeface="Inter"/>
              <a:ea typeface="Inter"/>
              <a:cs typeface="Inter"/>
              <a:sym typeface="Inter"/>
            </a:endParaRPr>
          </a:p>
        </p:txBody>
      </p:sp>
      <p:sp>
        <p:nvSpPr>
          <p:cNvPr id="589" name="Google Shape;589;p69"/>
          <p:cNvSpPr txBox="1"/>
          <p:nvPr/>
        </p:nvSpPr>
        <p:spPr>
          <a:xfrm>
            <a:off x="562575" y="872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90" name="Google Shape;590;p69"/>
          <p:cNvPicPr preferRelativeResize="0"/>
          <p:nvPr/>
        </p:nvPicPr>
        <p:blipFill>
          <a:blip r:embed="rId3">
            <a:alphaModFix/>
          </a:blip>
          <a:stretch>
            <a:fillRect/>
          </a:stretch>
        </p:blipFill>
        <p:spPr>
          <a:xfrm>
            <a:off x="404975" y="774275"/>
            <a:ext cx="3234500" cy="1051200"/>
          </a:xfrm>
          <a:prstGeom prst="rect">
            <a:avLst/>
          </a:prstGeom>
          <a:noFill/>
          <a:ln>
            <a:noFill/>
          </a:ln>
        </p:spPr>
      </p:pic>
      <p:sp>
        <p:nvSpPr>
          <p:cNvPr id="591" name="Google Shape;591;p69"/>
          <p:cNvSpPr txBox="1"/>
          <p:nvPr/>
        </p:nvSpPr>
        <p:spPr>
          <a:xfrm>
            <a:off x="470725" y="20780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92" name="Google Shape;592;p69"/>
          <p:cNvPicPr preferRelativeResize="0"/>
          <p:nvPr/>
        </p:nvPicPr>
        <p:blipFill>
          <a:blip r:embed="rId4">
            <a:alphaModFix/>
          </a:blip>
          <a:stretch>
            <a:fillRect/>
          </a:stretch>
        </p:blipFill>
        <p:spPr>
          <a:xfrm>
            <a:off x="404975" y="1945350"/>
            <a:ext cx="4715574" cy="2391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3" name="Shape 353"/>
        <p:cNvGrpSpPr/>
        <p:nvPr/>
      </p:nvGrpSpPr>
      <p:grpSpPr>
        <a:xfrm>
          <a:off x="0" y="0"/>
          <a:ext cx="0" cy="0"/>
          <a:chOff x="0" y="0"/>
          <a:chExt cx="0" cy="0"/>
        </a:xfrm>
      </p:grpSpPr>
      <p:sp>
        <p:nvSpPr>
          <p:cNvPr id="354" name="Google Shape;354;p43"/>
          <p:cNvSpPr txBox="1"/>
          <p:nvPr/>
        </p:nvSpPr>
        <p:spPr>
          <a:xfrm>
            <a:off x="639150" y="1202813"/>
            <a:ext cx="671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Inter ExtraBold"/>
                <a:ea typeface="Inter ExtraBold"/>
                <a:cs typeface="Inter ExtraBold"/>
                <a:sym typeface="Inter ExtraBold"/>
              </a:rPr>
              <a:t>Key Features of Matplotlib</a:t>
            </a:r>
            <a:endParaRPr sz="1500">
              <a:solidFill>
                <a:schemeClr val="dk2"/>
              </a:solidFill>
              <a:latin typeface="Inter ExtraBold"/>
              <a:ea typeface="Inter ExtraBold"/>
              <a:cs typeface="Inter ExtraBold"/>
              <a:sym typeface="Inter ExtraBold"/>
            </a:endParaRPr>
          </a:p>
        </p:txBody>
      </p:sp>
      <p:sp>
        <p:nvSpPr>
          <p:cNvPr id="355" name="Google Shape;355;p43"/>
          <p:cNvSpPr txBox="1"/>
          <p:nvPr/>
        </p:nvSpPr>
        <p:spPr>
          <a:xfrm>
            <a:off x="639476" y="1849588"/>
            <a:ext cx="750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Inter"/>
                <a:ea typeface="Inter"/>
                <a:cs typeface="Inter"/>
                <a:sym typeface="Inter"/>
              </a:rPr>
              <a:t>Works across multiple operating systems and supports various graphics backends.</a:t>
            </a:r>
            <a:endParaRPr b="1" sz="1200">
              <a:solidFill>
                <a:schemeClr val="dk2"/>
              </a:solidFill>
              <a:latin typeface="Inter"/>
              <a:ea typeface="Inter"/>
              <a:cs typeface="Inter"/>
              <a:sym typeface="Inter"/>
            </a:endParaRPr>
          </a:p>
        </p:txBody>
      </p:sp>
      <p:sp>
        <p:nvSpPr>
          <p:cNvPr id="356" name="Google Shape;356;p43"/>
          <p:cNvSpPr txBox="1"/>
          <p:nvPr/>
        </p:nvSpPr>
        <p:spPr>
          <a:xfrm>
            <a:off x="639150" y="2660963"/>
            <a:ext cx="786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Inter"/>
                <a:ea typeface="Inter"/>
                <a:cs typeface="Inter"/>
                <a:sym typeface="Inter"/>
              </a:rPr>
              <a:t>Supports dozens of backends and output types, ensuring compatibility and flexibility.</a:t>
            </a:r>
            <a:endParaRPr b="1" sz="1200">
              <a:solidFill>
                <a:schemeClr val="dk2"/>
              </a:solidFill>
              <a:latin typeface="Inter"/>
              <a:ea typeface="Inter"/>
              <a:cs typeface="Inter"/>
              <a:sym typeface="Inter"/>
            </a:endParaRPr>
          </a:p>
          <a:p>
            <a:pPr indent="0" lvl="0" marL="0" rtl="0" algn="l">
              <a:spcBef>
                <a:spcPts val="0"/>
              </a:spcBef>
              <a:spcAft>
                <a:spcPts val="0"/>
              </a:spcAft>
              <a:buNone/>
            </a:pPr>
            <a:r>
              <a:t/>
            </a:r>
            <a:endParaRPr b="1" sz="1200">
              <a:solidFill>
                <a:schemeClr val="dk2"/>
              </a:solidFill>
              <a:latin typeface="Inter"/>
              <a:ea typeface="Inter"/>
              <a:cs typeface="Inter"/>
              <a:sym typeface="Inter"/>
            </a:endParaRPr>
          </a:p>
        </p:txBody>
      </p:sp>
      <p:sp>
        <p:nvSpPr>
          <p:cNvPr id="357" name="Google Shape;357;p43"/>
          <p:cNvSpPr txBox="1"/>
          <p:nvPr/>
        </p:nvSpPr>
        <p:spPr>
          <a:xfrm>
            <a:off x="639150" y="3358988"/>
            <a:ext cx="7865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2"/>
                </a:solidFill>
                <a:latin typeface="Inter"/>
                <a:ea typeface="Inter"/>
                <a:cs typeface="Inter"/>
                <a:sym typeface="Inter"/>
              </a:rPr>
              <a:t>Large user base and active developer community contribute to its tools and ubiquity in scientific Python.</a:t>
            </a:r>
            <a:endParaRPr b="1" sz="1200">
              <a:solidFill>
                <a:schemeClr val="dk2"/>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6" name="Shape 596"/>
        <p:cNvGrpSpPr/>
        <p:nvPr/>
      </p:nvGrpSpPr>
      <p:grpSpPr>
        <a:xfrm>
          <a:off x="0" y="0"/>
          <a:ext cx="0" cy="0"/>
          <a:chOff x="0" y="0"/>
          <a:chExt cx="0" cy="0"/>
        </a:xfrm>
      </p:grpSpPr>
      <p:sp>
        <p:nvSpPr>
          <p:cNvPr id="597" name="Google Shape;597;p70"/>
          <p:cNvSpPr txBox="1"/>
          <p:nvPr/>
        </p:nvSpPr>
        <p:spPr>
          <a:xfrm>
            <a:off x="332950" y="206650"/>
            <a:ext cx="3409800" cy="139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Automatic adjustments:</a:t>
            </a:r>
            <a:endParaRPr b="1" sz="1300"/>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tight</a:t>
            </a:r>
            <a:r>
              <a:rPr b="1" lang="en" sz="1300"/>
              <a:t>: Shrinks axes to fit the data snugly.</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
        <p:nvSpPr>
          <p:cNvPr id="598" name="Google Shape;598;p70"/>
          <p:cNvSpPr txBox="1"/>
          <p:nvPr/>
        </p:nvSpPr>
        <p:spPr>
          <a:xfrm>
            <a:off x="861075" y="14466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599" name="Google Shape;599;p70"/>
          <p:cNvPicPr preferRelativeResize="0"/>
          <p:nvPr/>
        </p:nvPicPr>
        <p:blipFill>
          <a:blip r:embed="rId3">
            <a:alphaModFix/>
          </a:blip>
          <a:stretch>
            <a:fillRect/>
          </a:stretch>
        </p:blipFill>
        <p:spPr>
          <a:xfrm>
            <a:off x="565725" y="1279425"/>
            <a:ext cx="2373425" cy="660875"/>
          </a:xfrm>
          <a:prstGeom prst="rect">
            <a:avLst/>
          </a:prstGeom>
          <a:noFill/>
          <a:ln>
            <a:noFill/>
          </a:ln>
        </p:spPr>
      </p:pic>
      <p:sp>
        <p:nvSpPr>
          <p:cNvPr id="600" name="Google Shape;600;p70"/>
          <p:cNvSpPr txBox="1"/>
          <p:nvPr/>
        </p:nvSpPr>
        <p:spPr>
          <a:xfrm>
            <a:off x="608500" y="21928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01" name="Google Shape;601;p70"/>
          <p:cNvPicPr preferRelativeResize="0"/>
          <p:nvPr/>
        </p:nvPicPr>
        <p:blipFill>
          <a:blip r:embed="rId4">
            <a:alphaModFix/>
          </a:blip>
          <a:stretch>
            <a:fillRect/>
          </a:stretch>
        </p:blipFill>
        <p:spPr>
          <a:xfrm>
            <a:off x="280025" y="2192875"/>
            <a:ext cx="4450151" cy="2468425"/>
          </a:xfrm>
          <a:prstGeom prst="rect">
            <a:avLst/>
          </a:prstGeom>
          <a:noFill/>
          <a:ln>
            <a:noFill/>
          </a:ln>
        </p:spPr>
      </p:pic>
      <p:sp>
        <p:nvSpPr>
          <p:cNvPr id="602" name="Google Shape;602;p70"/>
          <p:cNvSpPr txBox="1"/>
          <p:nvPr/>
        </p:nvSpPr>
        <p:spPr>
          <a:xfrm>
            <a:off x="5166450" y="402225"/>
            <a:ext cx="33066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solidFill>
                  <a:srgbClr val="188038"/>
                </a:solidFill>
                <a:latin typeface="Roboto Mono"/>
                <a:ea typeface="Roboto Mono"/>
                <a:cs typeface="Roboto Mono"/>
                <a:sym typeface="Roboto Mono"/>
              </a:rPr>
              <a:t>equal</a:t>
            </a:r>
            <a:r>
              <a:rPr b="1" lang="en" sz="1200"/>
              <a:t>: Ensures equal aspect ratio for x and y.</a:t>
            </a:r>
            <a:endParaRPr b="1" sz="1300">
              <a:solidFill>
                <a:schemeClr val="dk2"/>
              </a:solidFill>
              <a:latin typeface="Inter"/>
              <a:ea typeface="Inter"/>
              <a:cs typeface="Inter"/>
              <a:sym typeface="Inter"/>
            </a:endParaRPr>
          </a:p>
        </p:txBody>
      </p:sp>
      <p:sp>
        <p:nvSpPr>
          <p:cNvPr id="603" name="Google Shape;603;p70"/>
          <p:cNvSpPr txBox="1"/>
          <p:nvPr/>
        </p:nvSpPr>
        <p:spPr>
          <a:xfrm>
            <a:off x="5889775" y="1481050"/>
            <a:ext cx="327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04" name="Google Shape;604;p70"/>
          <p:cNvPicPr preferRelativeResize="0"/>
          <p:nvPr/>
        </p:nvPicPr>
        <p:blipFill>
          <a:blip r:embed="rId5">
            <a:alphaModFix/>
          </a:blip>
          <a:stretch>
            <a:fillRect/>
          </a:stretch>
        </p:blipFill>
        <p:spPr>
          <a:xfrm>
            <a:off x="5525525" y="1279425"/>
            <a:ext cx="3154125" cy="741225"/>
          </a:xfrm>
          <a:prstGeom prst="rect">
            <a:avLst/>
          </a:prstGeom>
          <a:noFill/>
          <a:ln>
            <a:noFill/>
          </a:ln>
        </p:spPr>
      </p:pic>
      <p:sp>
        <p:nvSpPr>
          <p:cNvPr id="605" name="Google Shape;605;p70"/>
          <p:cNvSpPr txBox="1"/>
          <p:nvPr/>
        </p:nvSpPr>
        <p:spPr>
          <a:xfrm>
            <a:off x="5568300" y="2376575"/>
            <a:ext cx="359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06" name="Google Shape;606;p70"/>
          <p:cNvPicPr preferRelativeResize="0"/>
          <p:nvPr/>
        </p:nvPicPr>
        <p:blipFill>
          <a:blip r:embed="rId6">
            <a:alphaModFix/>
          </a:blip>
          <a:stretch>
            <a:fillRect/>
          </a:stretch>
        </p:blipFill>
        <p:spPr>
          <a:xfrm>
            <a:off x="5043325" y="2192875"/>
            <a:ext cx="3705225" cy="2411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10" name="Shape 610"/>
        <p:cNvGrpSpPr/>
        <p:nvPr/>
      </p:nvGrpSpPr>
      <p:grpSpPr>
        <a:xfrm>
          <a:off x="0" y="0"/>
          <a:ext cx="0" cy="0"/>
          <a:chOff x="0" y="0"/>
          <a:chExt cx="0" cy="0"/>
        </a:xfrm>
      </p:grpSpPr>
      <p:sp>
        <p:nvSpPr>
          <p:cNvPr id="611" name="Google Shape;611;p71"/>
          <p:cNvSpPr txBox="1"/>
          <p:nvPr/>
        </p:nvSpPr>
        <p:spPr>
          <a:xfrm>
            <a:off x="229625" y="160725"/>
            <a:ext cx="36969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t>Labeling Plots</a:t>
            </a:r>
            <a:endParaRPr b="1" sz="1200"/>
          </a:p>
          <a:p>
            <a:pPr indent="0" lvl="0" marL="0" rtl="0" algn="l">
              <a:lnSpc>
                <a:spcPct val="115000"/>
              </a:lnSpc>
              <a:spcBef>
                <a:spcPts val="1200"/>
              </a:spcBef>
              <a:spcAft>
                <a:spcPts val="0"/>
              </a:spcAft>
              <a:buNone/>
            </a:pPr>
            <a:r>
              <a:rPr b="1" lang="en" sz="1200"/>
              <a:t>Add descriptive titles and axis labels to enhance clarity:</a:t>
            </a:r>
            <a:endParaRPr b="1" sz="1200"/>
          </a:p>
          <a:p>
            <a:pPr indent="-304800" lvl="0" marL="457200" rtl="0" algn="l">
              <a:lnSpc>
                <a:spcPct val="115000"/>
              </a:lnSpc>
              <a:spcBef>
                <a:spcPts val="1200"/>
              </a:spcBef>
              <a:spcAft>
                <a:spcPts val="0"/>
              </a:spcAft>
              <a:buSzPts val="1200"/>
              <a:buChar char="●"/>
            </a:pPr>
            <a:r>
              <a:rPr b="1" lang="en" sz="1200"/>
              <a:t>Title and axis labels:</a:t>
            </a:r>
            <a:endParaRPr b="1" sz="1300">
              <a:solidFill>
                <a:schemeClr val="dk2"/>
              </a:solidFill>
              <a:latin typeface="Inter"/>
              <a:ea typeface="Inter"/>
              <a:cs typeface="Inter"/>
              <a:sym typeface="Inter"/>
            </a:endParaRPr>
          </a:p>
        </p:txBody>
      </p:sp>
      <p:sp>
        <p:nvSpPr>
          <p:cNvPr id="612" name="Google Shape;612;p71"/>
          <p:cNvSpPr txBox="1"/>
          <p:nvPr/>
        </p:nvSpPr>
        <p:spPr>
          <a:xfrm>
            <a:off x="746275" y="146957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pic>
        <p:nvPicPr>
          <p:cNvPr id="613" name="Google Shape;613;p71"/>
          <p:cNvPicPr preferRelativeResize="0"/>
          <p:nvPr/>
        </p:nvPicPr>
        <p:blipFill>
          <a:blip r:embed="rId3">
            <a:alphaModFix/>
          </a:blip>
          <a:stretch>
            <a:fillRect/>
          </a:stretch>
        </p:blipFill>
        <p:spPr>
          <a:xfrm>
            <a:off x="370613" y="1469575"/>
            <a:ext cx="3267075" cy="800100"/>
          </a:xfrm>
          <a:prstGeom prst="rect">
            <a:avLst/>
          </a:prstGeom>
          <a:noFill/>
          <a:ln>
            <a:noFill/>
          </a:ln>
        </p:spPr>
      </p:pic>
      <p:sp>
        <p:nvSpPr>
          <p:cNvPr id="614" name="Google Shape;614;p71"/>
          <p:cNvSpPr txBox="1"/>
          <p:nvPr/>
        </p:nvSpPr>
        <p:spPr>
          <a:xfrm>
            <a:off x="619975" y="2537300"/>
            <a:ext cx="330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15" name="Google Shape;615;p71"/>
          <p:cNvPicPr preferRelativeResize="0"/>
          <p:nvPr/>
        </p:nvPicPr>
        <p:blipFill>
          <a:blip r:embed="rId4">
            <a:alphaModFix/>
          </a:blip>
          <a:stretch>
            <a:fillRect/>
          </a:stretch>
        </p:blipFill>
        <p:spPr>
          <a:xfrm>
            <a:off x="370625" y="2174575"/>
            <a:ext cx="4379533" cy="2968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19" name="Shape 619"/>
        <p:cNvGrpSpPr/>
        <p:nvPr/>
      </p:nvGrpSpPr>
      <p:grpSpPr>
        <a:xfrm>
          <a:off x="0" y="0"/>
          <a:ext cx="0" cy="0"/>
          <a:chOff x="0" y="0"/>
          <a:chExt cx="0" cy="0"/>
        </a:xfrm>
      </p:grpSpPr>
      <p:sp>
        <p:nvSpPr>
          <p:cNvPr id="620" name="Google Shape;620;p72"/>
          <p:cNvSpPr txBox="1"/>
          <p:nvPr/>
        </p:nvSpPr>
        <p:spPr>
          <a:xfrm>
            <a:off x="252575" y="321475"/>
            <a:ext cx="3352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Legends:</a:t>
            </a:r>
            <a:endParaRPr b="1" sz="1300"/>
          </a:p>
          <a:p>
            <a:pPr indent="-311150" lvl="0" marL="457200" rtl="0" algn="l">
              <a:spcBef>
                <a:spcPts val="0"/>
              </a:spcBef>
              <a:spcAft>
                <a:spcPts val="0"/>
              </a:spcAft>
              <a:buSzPts val="1300"/>
              <a:buChar char="●"/>
            </a:pPr>
            <a:r>
              <a:rPr b="1" lang="en" sz="1300"/>
              <a:t>Use </a:t>
            </a:r>
            <a:r>
              <a:rPr b="1" lang="en" sz="1300">
                <a:solidFill>
                  <a:srgbClr val="188038"/>
                </a:solidFill>
                <a:latin typeface="Roboto Mono"/>
                <a:ea typeface="Roboto Mono"/>
                <a:cs typeface="Roboto Mono"/>
                <a:sym typeface="Roboto Mono"/>
              </a:rPr>
              <a:t>plt.legend</a:t>
            </a:r>
            <a:r>
              <a:rPr b="1" lang="en" sz="1300"/>
              <a:t> to identify different lines in a plot.</a:t>
            </a:r>
            <a:endParaRPr b="1">
              <a:solidFill>
                <a:schemeClr val="dk2"/>
              </a:solidFill>
              <a:latin typeface="Inter"/>
              <a:ea typeface="Inter"/>
              <a:cs typeface="Inter"/>
              <a:sym typeface="Inter"/>
            </a:endParaRPr>
          </a:p>
        </p:txBody>
      </p:sp>
      <p:sp>
        <p:nvSpPr>
          <p:cNvPr id="621" name="Google Shape;621;p72"/>
          <p:cNvSpPr txBox="1"/>
          <p:nvPr/>
        </p:nvSpPr>
        <p:spPr>
          <a:xfrm>
            <a:off x="482200" y="1182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22" name="Google Shape;622;p72"/>
          <p:cNvPicPr preferRelativeResize="0"/>
          <p:nvPr/>
        </p:nvPicPr>
        <p:blipFill>
          <a:blip r:embed="rId3">
            <a:alphaModFix/>
          </a:blip>
          <a:stretch>
            <a:fillRect/>
          </a:stretch>
        </p:blipFill>
        <p:spPr>
          <a:xfrm>
            <a:off x="252575" y="1084275"/>
            <a:ext cx="6019800" cy="857250"/>
          </a:xfrm>
          <a:prstGeom prst="rect">
            <a:avLst/>
          </a:prstGeom>
          <a:noFill/>
          <a:ln>
            <a:noFill/>
          </a:ln>
        </p:spPr>
      </p:pic>
      <p:sp>
        <p:nvSpPr>
          <p:cNvPr id="623" name="Google Shape;623;p72"/>
          <p:cNvSpPr txBox="1"/>
          <p:nvPr/>
        </p:nvSpPr>
        <p:spPr>
          <a:xfrm>
            <a:off x="344425" y="21699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24" name="Google Shape;624;p72"/>
          <p:cNvPicPr preferRelativeResize="0"/>
          <p:nvPr/>
        </p:nvPicPr>
        <p:blipFill>
          <a:blip r:embed="rId4">
            <a:alphaModFix/>
          </a:blip>
          <a:stretch>
            <a:fillRect/>
          </a:stretch>
        </p:blipFill>
        <p:spPr>
          <a:xfrm>
            <a:off x="252575" y="2060175"/>
            <a:ext cx="5246826" cy="2876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8" name="Shape 628"/>
        <p:cNvGrpSpPr/>
        <p:nvPr/>
      </p:nvGrpSpPr>
      <p:grpSpPr>
        <a:xfrm>
          <a:off x="0" y="0"/>
          <a:ext cx="0" cy="0"/>
          <a:chOff x="0" y="0"/>
          <a:chExt cx="0" cy="0"/>
        </a:xfrm>
      </p:grpSpPr>
      <p:sp>
        <p:nvSpPr>
          <p:cNvPr id="629" name="Google Shape;629;p73"/>
          <p:cNvSpPr txBox="1"/>
          <p:nvPr/>
        </p:nvSpPr>
        <p:spPr>
          <a:xfrm>
            <a:off x="631450" y="332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630" name="Google Shape;630;p73"/>
          <p:cNvSpPr txBox="1"/>
          <p:nvPr/>
        </p:nvSpPr>
        <p:spPr>
          <a:xfrm>
            <a:off x="505175" y="241100"/>
            <a:ext cx="6613200" cy="11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Matplotlib Gotchas</a:t>
            </a:r>
            <a:endParaRPr b="1" sz="1300"/>
          </a:p>
          <a:p>
            <a:pPr indent="-311150" lvl="0" marL="457200" rtl="0" algn="l">
              <a:lnSpc>
                <a:spcPct val="115000"/>
              </a:lnSpc>
              <a:spcBef>
                <a:spcPts val="1200"/>
              </a:spcBef>
              <a:spcAft>
                <a:spcPts val="0"/>
              </a:spcAft>
              <a:buSzPts val="1300"/>
              <a:buChar char="●"/>
            </a:pPr>
            <a:r>
              <a:rPr b="1" lang="en" sz="1300"/>
              <a:t>Transitioning from MATLAB-style to object-oriented commands:</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
        <p:nvSpPr>
          <p:cNvPr id="631" name="Google Shape;631;p73"/>
          <p:cNvSpPr txBox="1"/>
          <p:nvPr/>
        </p:nvSpPr>
        <p:spPr>
          <a:xfrm>
            <a:off x="780700" y="1148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32" name="Google Shape;632;p73"/>
          <p:cNvPicPr preferRelativeResize="0"/>
          <p:nvPr/>
        </p:nvPicPr>
        <p:blipFill>
          <a:blip r:embed="rId3">
            <a:alphaModFix/>
          </a:blip>
          <a:stretch>
            <a:fillRect/>
          </a:stretch>
        </p:blipFill>
        <p:spPr>
          <a:xfrm>
            <a:off x="631450" y="969450"/>
            <a:ext cx="5855326" cy="280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6" name="Shape 636"/>
        <p:cNvGrpSpPr/>
        <p:nvPr/>
      </p:nvGrpSpPr>
      <p:grpSpPr>
        <a:xfrm>
          <a:off x="0" y="0"/>
          <a:ext cx="0" cy="0"/>
          <a:chOff x="0" y="0"/>
          <a:chExt cx="0" cy="0"/>
        </a:xfrm>
      </p:grpSpPr>
      <p:sp>
        <p:nvSpPr>
          <p:cNvPr id="637" name="Google Shape;637;p74"/>
          <p:cNvSpPr txBox="1"/>
          <p:nvPr/>
        </p:nvSpPr>
        <p:spPr>
          <a:xfrm>
            <a:off x="310000" y="252575"/>
            <a:ext cx="661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Setting multiple properties at once:</a:t>
            </a:r>
            <a:endParaRPr b="1"/>
          </a:p>
          <a:p>
            <a:pPr indent="0" lvl="0" marL="0" rtl="0" algn="l">
              <a:spcBef>
                <a:spcPts val="0"/>
              </a:spcBef>
              <a:spcAft>
                <a:spcPts val="0"/>
              </a:spcAft>
              <a:buNone/>
            </a:pPr>
            <a:r>
              <a:rPr b="1" lang="en"/>
              <a:t>         The object-oriented interface simplifies setting properties.</a:t>
            </a:r>
            <a:endParaRPr b="1" sz="1500">
              <a:solidFill>
                <a:schemeClr val="dk2"/>
              </a:solidFill>
              <a:latin typeface="Inter"/>
              <a:ea typeface="Inter"/>
              <a:cs typeface="Inter"/>
              <a:sym typeface="Inter"/>
            </a:endParaRPr>
          </a:p>
        </p:txBody>
      </p:sp>
      <p:sp>
        <p:nvSpPr>
          <p:cNvPr id="638" name="Google Shape;638;p74"/>
          <p:cNvSpPr txBox="1"/>
          <p:nvPr/>
        </p:nvSpPr>
        <p:spPr>
          <a:xfrm>
            <a:off x="987375" y="11366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39" name="Google Shape;639;p74"/>
          <p:cNvPicPr preferRelativeResize="0"/>
          <p:nvPr/>
        </p:nvPicPr>
        <p:blipFill>
          <a:blip r:embed="rId3">
            <a:alphaModFix/>
          </a:blip>
          <a:stretch>
            <a:fillRect/>
          </a:stretch>
        </p:blipFill>
        <p:spPr>
          <a:xfrm>
            <a:off x="875700" y="868175"/>
            <a:ext cx="3865975" cy="1399971"/>
          </a:xfrm>
          <a:prstGeom prst="rect">
            <a:avLst/>
          </a:prstGeom>
          <a:noFill/>
          <a:ln>
            <a:noFill/>
          </a:ln>
        </p:spPr>
      </p:pic>
      <p:sp>
        <p:nvSpPr>
          <p:cNvPr id="640" name="Google Shape;640;p74"/>
          <p:cNvSpPr txBox="1"/>
          <p:nvPr/>
        </p:nvSpPr>
        <p:spPr>
          <a:xfrm>
            <a:off x="1033300" y="2514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41" name="Google Shape;641;p74"/>
          <p:cNvPicPr preferRelativeResize="0"/>
          <p:nvPr/>
        </p:nvPicPr>
        <p:blipFill>
          <a:blip r:embed="rId4">
            <a:alphaModFix/>
          </a:blip>
          <a:stretch>
            <a:fillRect/>
          </a:stretch>
        </p:blipFill>
        <p:spPr>
          <a:xfrm>
            <a:off x="806825" y="2335700"/>
            <a:ext cx="4543324" cy="2428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5" name="Shape 645"/>
        <p:cNvGrpSpPr/>
        <p:nvPr/>
      </p:nvGrpSpPr>
      <p:grpSpPr>
        <a:xfrm>
          <a:off x="0" y="0"/>
          <a:ext cx="0" cy="0"/>
          <a:chOff x="0" y="0"/>
          <a:chExt cx="0" cy="0"/>
        </a:xfrm>
      </p:grpSpPr>
      <p:sp>
        <p:nvSpPr>
          <p:cNvPr id="646" name="Google Shape;646;p75"/>
          <p:cNvSpPr txBox="1"/>
          <p:nvPr/>
        </p:nvSpPr>
        <p:spPr>
          <a:xfrm>
            <a:off x="195175" y="183700"/>
            <a:ext cx="5212500" cy="121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Simple Scatter Plots:</a:t>
            </a:r>
            <a:endParaRPr b="1">
              <a:solidFill>
                <a:schemeClr val="dk2"/>
              </a:solidFill>
              <a:latin typeface="Inter"/>
              <a:ea typeface="Inter"/>
              <a:cs typeface="Inter"/>
              <a:sym typeface="Inter"/>
            </a:endParaRPr>
          </a:p>
          <a:p>
            <a:pPr indent="-311150" lvl="0" marL="457200" rtl="0" algn="l">
              <a:lnSpc>
                <a:spcPct val="115000"/>
              </a:lnSpc>
              <a:spcBef>
                <a:spcPts val="1200"/>
              </a:spcBef>
              <a:spcAft>
                <a:spcPts val="0"/>
              </a:spcAft>
              <a:buSzPts val="1300"/>
              <a:buChar char="●"/>
            </a:pPr>
            <a:r>
              <a:rPr b="1" lang="en" sz="1300"/>
              <a:t>Setup</a:t>
            </a:r>
            <a:endParaRPr b="1" sz="1300"/>
          </a:p>
          <a:p>
            <a:pPr indent="-311150" lvl="0" marL="457200" rtl="0" algn="l">
              <a:lnSpc>
                <a:spcPct val="115000"/>
              </a:lnSpc>
              <a:spcBef>
                <a:spcPts val="0"/>
              </a:spcBef>
              <a:spcAft>
                <a:spcPts val="0"/>
              </a:spcAft>
              <a:buSzPts val="1300"/>
              <a:buChar char="●"/>
            </a:pPr>
            <a:r>
              <a:rPr b="1" lang="en" sz="1300"/>
              <a:t>To create scatter plots, begin by importing necessary libraries and setting the style:</a:t>
            </a:r>
            <a:endParaRPr b="1">
              <a:solidFill>
                <a:schemeClr val="dk2"/>
              </a:solidFill>
              <a:latin typeface="Inter"/>
              <a:ea typeface="Inter"/>
              <a:cs typeface="Inter"/>
              <a:sym typeface="Inter"/>
            </a:endParaRPr>
          </a:p>
        </p:txBody>
      </p:sp>
      <p:sp>
        <p:nvSpPr>
          <p:cNvPr id="647" name="Google Shape;647;p75"/>
          <p:cNvSpPr txBox="1"/>
          <p:nvPr/>
        </p:nvSpPr>
        <p:spPr>
          <a:xfrm>
            <a:off x="344425" y="14810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48" name="Google Shape;648;p75"/>
          <p:cNvPicPr preferRelativeResize="0"/>
          <p:nvPr/>
        </p:nvPicPr>
        <p:blipFill>
          <a:blip r:embed="rId3">
            <a:alphaModFix/>
          </a:blip>
          <a:stretch>
            <a:fillRect/>
          </a:stretch>
        </p:blipFill>
        <p:spPr>
          <a:xfrm>
            <a:off x="413300" y="1641775"/>
            <a:ext cx="3478750" cy="998850"/>
          </a:xfrm>
          <a:prstGeom prst="rect">
            <a:avLst/>
          </a:prstGeom>
          <a:noFill/>
          <a:ln>
            <a:noFill/>
          </a:ln>
        </p:spPr>
      </p:pic>
      <p:sp>
        <p:nvSpPr>
          <p:cNvPr id="649" name="Google Shape;649;p75"/>
          <p:cNvSpPr txBox="1"/>
          <p:nvPr/>
        </p:nvSpPr>
        <p:spPr>
          <a:xfrm>
            <a:off x="68900" y="2640625"/>
            <a:ext cx="4821900" cy="880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400"/>
              </a:spcBef>
              <a:spcAft>
                <a:spcPts val="0"/>
              </a:spcAft>
              <a:buSzPts val="1500"/>
              <a:buChar char="●"/>
            </a:pPr>
            <a:r>
              <a:rPr b="1" lang="en" sz="1500"/>
              <a:t>Scatter Plots with </a:t>
            </a:r>
            <a:r>
              <a:rPr b="1" lang="en" sz="1500">
                <a:solidFill>
                  <a:srgbClr val="188038"/>
                </a:solidFill>
                <a:latin typeface="Roboto Mono"/>
                <a:ea typeface="Roboto Mono"/>
                <a:cs typeface="Roboto Mono"/>
                <a:sym typeface="Roboto Mono"/>
              </a:rPr>
              <a:t>plt.plot</a:t>
            </a:r>
            <a:endParaRPr b="1" sz="1500">
              <a:solidFill>
                <a:srgbClr val="188038"/>
              </a:solidFill>
              <a:latin typeface="Roboto Mono"/>
              <a:ea typeface="Roboto Mono"/>
              <a:cs typeface="Roboto Mono"/>
              <a:sym typeface="Roboto Mono"/>
            </a:endParaRPr>
          </a:p>
          <a:p>
            <a:pPr indent="-311150" lvl="0" marL="457200" rtl="0" algn="l">
              <a:lnSpc>
                <a:spcPct val="115000"/>
              </a:lnSpc>
              <a:spcBef>
                <a:spcPts val="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plt.plot</a:t>
            </a:r>
            <a:r>
              <a:rPr b="1" lang="en" sz="1300"/>
              <a:t> function is versatile, allowing scatter plots by specifying marker styles.</a:t>
            </a:r>
            <a:endParaRPr b="1">
              <a:solidFill>
                <a:schemeClr val="dk2"/>
              </a:solidFill>
              <a:latin typeface="Inter"/>
              <a:ea typeface="Inter"/>
              <a:cs typeface="Inter"/>
              <a:sym typeface="Inter"/>
            </a:endParaRPr>
          </a:p>
        </p:txBody>
      </p:sp>
      <p:sp>
        <p:nvSpPr>
          <p:cNvPr id="650" name="Google Shape;650;p75"/>
          <p:cNvSpPr txBox="1"/>
          <p:nvPr/>
        </p:nvSpPr>
        <p:spPr>
          <a:xfrm>
            <a:off x="562575" y="39380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51" name="Google Shape;651;p75"/>
          <p:cNvPicPr preferRelativeResize="0"/>
          <p:nvPr/>
        </p:nvPicPr>
        <p:blipFill>
          <a:blip r:embed="rId4">
            <a:alphaModFix/>
          </a:blip>
          <a:stretch>
            <a:fillRect/>
          </a:stretch>
        </p:blipFill>
        <p:spPr>
          <a:xfrm>
            <a:off x="413300" y="3656675"/>
            <a:ext cx="4856500" cy="1096475"/>
          </a:xfrm>
          <a:prstGeom prst="rect">
            <a:avLst/>
          </a:prstGeom>
          <a:noFill/>
          <a:ln>
            <a:noFill/>
          </a:ln>
        </p:spPr>
      </p:pic>
      <p:sp>
        <p:nvSpPr>
          <p:cNvPr id="652" name="Google Shape;652;p75"/>
          <p:cNvSpPr txBox="1"/>
          <p:nvPr/>
        </p:nvSpPr>
        <p:spPr>
          <a:xfrm>
            <a:off x="7290450" y="2721000"/>
            <a:ext cx="187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56" name="Shape 656"/>
        <p:cNvGrpSpPr/>
        <p:nvPr/>
      </p:nvGrpSpPr>
      <p:grpSpPr>
        <a:xfrm>
          <a:off x="0" y="0"/>
          <a:ext cx="0" cy="0"/>
          <a:chOff x="0" y="0"/>
          <a:chExt cx="0" cy="0"/>
        </a:xfrm>
      </p:grpSpPr>
      <p:pic>
        <p:nvPicPr>
          <p:cNvPr id="657" name="Google Shape;657;p76"/>
          <p:cNvPicPr preferRelativeResize="0"/>
          <p:nvPr/>
        </p:nvPicPr>
        <p:blipFill>
          <a:blip r:embed="rId3">
            <a:alphaModFix/>
          </a:blip>
          <a:stretch>
            <a:fillRect/>
          </a:stretch>
        </p:blipFill>
        <p:spPr>
          <a:xfrm>
            <a:off x="4572000" y="276475"/>
            <a:ext cx="4225125" cy="3696900"/>
          </a:xfrm>
          <a:prstGeom prst="rect">
            <a:avLst/>
          </a:prstGeom>
          <a:noFill/>
          <a:ln>
            <a:noFill/>
          </a:ln>
        </p:spPr>
      </p:pic>
      <p:sp>
        <p:nvSpPr>
          <p:cNvPr id="658" name="Google Shape;658;p76"/>
          <p:cNvSpPr txBox="1"/>
          <p:nvPr/>
        </p:nvSpPr>
        <p:spPr>
          <a:xfrm>
            <a:off x="126250" y="276475"/>
            <a:ext cx="4225200" cy="1704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Explanation: The </a:t>
            </a:r>
            <a:r>
              <a:rPr b="1" lang="en" sz="1300">
                <a:solidFill>
                  <a:srgbClr val="188038"/>
                </a:solidFill>
                <a:latin typeface="Roboto Mono"/>
                <a:ea typeface="Roboto Mono"/>
                <a:cs typeface="Roboto Mono"/>
                <a:sym typeface="Roboto Mono"/>
              </a:rPr>
              <a:t>'o'</a:t>
            </a:r>
            <a:r>
              <a:rPr b="1" lang="en" sz="1300"/>
              <a:t> argument defines the marker style as circles. The </a:t>
            </a:r>
            <a:r>
              <a:rPr b="1" lang="en" sz="1300">
                <a:solidFill>
                  <a:srgbClr val="188038"/>
                </a:solidFill>
                <a:latin typeface="Roboto Mono"/>
                <a:ea typeface="Roboto Mono"/>
                <a:cs typeface="Roboto Mono"/>
                <a:sym typeface="Roboto Mono"/>
              </a:rPr>
              <a:t>color='black'</a:t>
            </a:r>
            <a:r>
              <a:rPr b="1" lang="en" sz="1300"/>
              <a:t> argument sets the marker color.</a:t>
            </a:r>
            <a:endParaRPr b="1" sz="1300"/>
          </a:p>
          <a:p>
            <a:pPr indent="-311150" lvl="0" marL="457200" rtl="0" algn="l">
              <a:lnSpc>
                <a:spcPct val="115000"/>
              </a:lnSpc>
              <a:spcBef>
                <a:spcPts val="0"/>
              </a:spcBef>
              <a:spcAft>
                <a:spcPts val="0"/>
              </a:spcAft>
              <a:buSzPts val="1300"/>
              <a:buChar char="●"/>
            </a:pPr>
            <a:r>
              <a:rPr b="1" lang="en" sz="1300"/>
              <a:t>Graph: Points are displayed as black circles without connecting lines.</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62" name="Shape 662"/>
        <p:cNvGrpSpPr/>
        <p:nvPr/>
      </p:nvGrpSpPr>
      <p:grpSpPr>
        <a:xfrm>
          <a:off x="0" y="0"/>
          <a:ext cx="0" cy="0"/>
          <a:chOff x="0" y="0"/>
          <a:chExt cx="0" cy="0"/>
        </a:xfrm>
      </p:grpSpPr>
      <p:sp>
        <p:nvSpPr>
          <p:cNvPr id="663" name="Google Shape;663;p77"/>
          <p:cNvSpPr txBox="1"/>
          <p:nvPr/>
        </p:nvSpPr>
        <p:spPr>
          <a:xfrm>
            <a:off x="0" y="0"/>
            <a:ext cx="6613200" cy="7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t>Marker Styles</a:t>
            </a:r>
            <a:endParaRPr b="1" sz="1200"/>
          </a:p>
          <a:p>
            <a:pPr indent="-304800" lvl="0" marL="457200" rtl="0" algn="l">
              <a:lnSpc>
                <a:spcPct val="115000"/>
              </a:lnSpc>
              <a:spcBef>
                <a:spcPts val="1200"/>
              </a:spcBef>
              <a:spcAft>
                <a:spcPts val="0"/>
              </a:spcAft>
              <a:buSzPts val="1200"/>
              <a:buChar char="●"/>
            </a:pPr>
            <a:r>
              <a:rPr b="1" lang="en" sz="1200"/>
              <a:t>You can experiment with various marker styles like </a:t>
            </a:r>
            <a:r>
              <a:rPr b="1" lang="en" sz="1200">
                <a:solidFill>
                  <a:srgbClr val="188038"/>
                </a:solidFill>
                <a:latin typeface="Roboto Mono"/>
                <a:ea typeface="Roboto Mono"/>
                <a:cs typeface="Roboto Mono"/>
                <a:sym typeface="Roboto Mono"/>
              </a:rPr>
              <a:t>'x'</a:t>
            </a:r>
            <a:r>
              <a:rPr b="1" lang="en" sz="1200"/>
              <a:t>, </a:t>
            </a:r>
            <a:r>
              <a:rPr b="1" lang="en" sz="1200">
                <a:solidFill>
                  <a:srgbClr val="188038"/>
                </a:solidFill>
                <a:latin typeface="Roboto Mono"/>
                <a:ea typeface="Roboto Mono"/>
                <a:cs typeface="Roboto Mono"/>
                <a:sym typeface="Roboto Mono"/>
              </a:rPr>
              <a:t>'^'</a:t>
            </a:r>
            <a:r>
              <a:rPr b="1" lang="en" sz="1200"/>
              <a:t>, </a:t>
            </a:r>
            <a:r>
              <a:rPr b="1" lang="en" sz="1200">
                <a:solidFill>
                  <a:srgbClr val="188038"/>
                </a:solidFill>
                <a:latin typeface="Roboto Mono"/>
                <a:ea typeface="Roboto Mono"/>
                <a:cs typeface="Roboto Mono"/>
                <a:sym typeface="Roboto Mono"/>
              </a:rPr>
              <a:t>s</a:t>
            </a:r>
            <a:r>
              <a:rPr b="1" lang="en" sz="1200"/>
              <a:t>, etc.</a:t>
            </a:r>
            <a:endParaRPr b="1" sz="1300">
              <a:solidFill>
                <a:schemeClr val="dk2"/>
              </a:solidFill>
              <a:latin typeface="Inter"/>
              <a:ea typeface="Inter"/>
              <a:cs typeface="Inter"/>
              <a:sym typeface="Inter"/>
            </a:endParaRPr>
          </a:p>
        </p:txBody>
      </p:sp>
      <p:sp>
        <p:nvSpPr>
          <p:cNvPr id="664" name="Google Shape;664;p77"/>
          <p:cNvSpPr txBox="1"/>
          <p:nvPr/>
        </p:nvSpPr>
        <p:spPr>
          <a:xfrm>
            <a:off x="574050" y="1239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65" name="Google Shape;665;p77"/>
          <p:cNvPicPr preferRelativeResize="0"/>
          <p:nvPr/>
        </p:nvPicPr>
        <p:blipFill>
          <a:blip r:embed="rId3">
            <a:alphaModFix/>
          </a:blip>
          <a:stretch>
            <a:fillRect/>
          </a:stretch>
        </p:blipFill>
        <p:spPr>
          <a:xfrm>
            <a:off x="344425" y="735588"/>
            <a:ext cx="5611076" cy="1717100"/>
          </a:xfrm>
          <a:prstGeom prst="rect">
            <a:avLst/>
          </a:prstGeom>
          <a:noFill/>
          <a:ln>
            <a:noFill/>
          </a:ln>
        </p:spPr>
      </p:pic>
      <p:sp>
        <p:nvSpPr>
          <p:cNvPr id="666" name="Google Shape;666;p77"/>
          <p:cNvSpPr txBox="1"/>
          <p:nvPr/>
        </p:nvSpPr>
        <p:spPr>
          <a:xfrm>
            <a:off x="975875" y="32261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667" name="Google Shape;667;p77"/>
          <p:cNvSpPr txBox="1"/>
          <p:nvPr/>
        </p:nvSpPr>
        <p:spPr>
          <a:xfrm>
            <a:off x="688850" y="2583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68" name="Google Shape;668;p77"/>
          <p:cNvPicPr preferRelativeResize="0"/>
          <p:nvPr/>
        </p:nvPicPr>
        <p:blipFill>
          <a:blip r:embed="rId4">
            <a:alphaModFix/>
          </a:blip>
          <a:stretch>
            <a:fillRect/>
          </a:stretch>
        </p:blipFill>
        <p:spPr>
          <a:xfrm>
            <a:off x="4638325" y="2452675"/>
            <a:ext cx="3952025" cy="2478875"/>
          </a:xfrm>
          <a:prstGeom prst="rect">
            <a:avLst/>
          </a:prstGeom>
          <a:noFill/>
          <a:ln>
            <a:noFill/>
          </a:ln>
        </p:spPr>
      </p:pic>
      <p:sp>
        <p:nvSpPr>
          <p:cNvPr id="669" name="Google Shape;669;p77"/>
          <p:cNvSpPr txBox="1"/>
          <p:nvPr/>
        </p:nvSpPr>
        <p:spPr>
          <a:xfrm>
            <a:off x="126300" y="2686550"/>
            <a:ext cx="4328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The loop iterates over marker styles.</a:t>
            </a:r>
            <a:endParaRPr b="1" sz="1300"/>
          </a:p>
          <a:p>
            <a:pPr indent="-311150" lvl="0" marL="457200" rtl="0" algn="l">
              <a:spcBef>
                <a:spcPts val="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label</a:t>
            </a:r>
            <a:r>
              <a:rPr b="1" lang="en" sz="1300"/>
              <a:t> argument identifies each marker in the legend.</a:t>
            </a:r>
            <a:endParaRPr b="1" sz="1300"/>
          </a:p>
          <a:p>
            <a:pPr indent="-311150" lvl="0" marL="457200" rtl="0" algn="l">
              <a:spcBef>
                <a:spcPts val="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plt.legend()</a:t>
            </a:r>
            <a:r>
              <a:rPr b="1" lang="en" sz="1300"/>
              <a:t> function displays a legend for the markers.</a:t>
            </a:r>
            <a:endParaRPr b="1" sz="13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3" name="Shape 673"/>
        <p:cNvGrpSpPr/>
        <p:nvPr/>
      </p:nvGrpSpPr>
      <p:grpSpPr>
        <a:xfrm>
          <a:off x="0" y="0"/>
          <a:ext cx="0" cy="0"/>
          <a:chOff x="0" y="0"/>
          <a:chExt cx="0" cy="0"/>
        </a:xfrm>
      </p:grpSpPr>
      <p:sp>
        <p:nvSpPr>
          <p:cNvPr id="674" name="Google Shape;674;p78"/>
          <p:cNvSpPr txBox="1"/>
          <p:nvPr/>
        </p:nvSpPr>
        <p:spPr>
          <a:xfrm>
            <a:off x="149250" y="160725"/>
            <a:ext cx="66132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         Combining Markers with Lines</a:t>
            </a:r>
            <a:endParaRPr b="1" sz="1300"/>
          </a:p>
          <a:p>
            <a:pPr indent="-311150" lvl="0" marL="457200" rtl="0" algn="l">
              <a:lnSpc>
                <a:spcPct val="115000"/>
              </a:lnSpc>
              <a:spcBef>
                <a:spcPts val="1200"/>
              </a:spcBef>
              <a:spcAft>
                <a:spcPts val="0"/>
              </a:spcAft>
              <a:buSzPts val="1300"/>
              <a:buChar char="●"/>
            </a:pPr>
            <a:r>
              <a:rPr b="1" lang="en" sz="1300"/>
              <a:t>Markers can be used alongside lines for enhanced visuals.</a:t>
            </a:r>
            <a:endParaRPr b="1">
              <a:solidFill>
                <a:schemeClr val="dk2"/>
              </a:solidFill>
              <a:latin typeface="Inter"/>
              <a:ea typeface="Inter"/>
              <a:cs typeface="Inter"/>
              <a:sym typeface="Inter"/>
            </a:endParaRPr>
          </a:p>
        </p:txBody>
      </p:sp>
      <p:sp>
        <p:nvSpPr>
          <p:cNvPr id="675" name="Google Shape;675;p78"/>
          <p:cNvSpPr txBox="1"/>
          <p:nvPr/>
        </p:nvSpPr>
        <p:spPr>
          <a:xfrm>
            <a:off x="413325" y="107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76" name="Google Shape;676;p78"/>
          <p:cNvPicPr preferRelativeResize="0"/>
          <p:nvPr/>
        </p:nvPicPr>
        <p:blipFill>
          <a:blip r:embed="rId3">
            <a:alphaModFix/>
          </a:blip>
          <a:stretch>
            <a:fillRect/>
          </a:stretch>
        </p:blipFill>
        <p:spPr>
          <a:xfrm>
            <a:off x="255725" y="1079225"/>
            <a:ext cx="5057775" cy="485775"/>
          </a:xfrm>
          <a:prstGeom prst="rect">
            <a:avLst/>
          </a:prstGeom>
          <a:noFill/>
          <a:ln>
            <a:noFill/>
          </a:ln>
        </p:spPr>
      </p:pic>
      <p:sp>
        <p:nvSpPr>
          <p:cNvPr id="677" name="Google Shape;677;p78"/>
          <p:cNvSpPr txBox="1"/>
          <p:nvPr/>
        </p:nvSpPr>
        <p:spPr>
          <a:xfrm>
            <a:off x="539600" y="19403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78" name="Google Shape;678;p78"/>
          <p:cNvPicPr preferRelativeResize="0"/>
          <p:nvPr/>
        </p:nvPicPr>
        <p:blipFill>
          <a:blip r:embed="rId4">
            <a:alphaModFix/>
          </a:blip>
          <a:stretch>
            <a:fillRect/>
          </a:stretch>
        </p:blipFill>
        <p:spPr>
          <a:xfrm>
            <a:off x="324625" y="1807600"/>
            <a:ext cx="4681100" cy="2681475"/>
          </a:xfrm>
          <a:prstGeom prst="rect">
            <a:avLst/>
          </a:prstGeom>
          <a:noFill/>
          <a:ln>
            <a:noFill/>
          </a:ln>
        </p:spPr>
      </p:pic>
      <p:sp>
        <p:nvSpPr>
          <p:cNvPr id="679" name="Google Shape;679;p78"/>
          <p:cNvSpPr txBox="1"/>
          <p:nvPr/>
        </p:nvSpPr>
        <p:spPr>
          <a:xfrm>
            <a:off x="255725" y="4431675"/>
            <a:ext cx="6613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'-ok'</a:t>
            </a:r>
            <a:r>
              <a:rPr b="1" lang="en" sz="1300"/>
              <a:t>: Combines a solid line (</a:t>
            </a:r>
            <a:r>
              <a:rPr b="1" lang="en" sz="1300">
                <a:solidFill>
                  <a:srgbClr val="188038"/>
                </a:solidFill>
                <a:latin typeface="Roboto Mono"/>
                <a:ea typeface="Roboto Mono"/>
                <a:cs typeface="Roboto Mono"/>
                <a:sym typeface="Roboto Mono"/>
              </a:rPr>
              <a:t>-</a:t>
            </a:r>
            <a:r>
              <a:rPr b="1" lang="en" sz="1300"/>
              <a:t>), black color (</a:t>
            </a:r>
            <a:r>
              <a:rPr b="1" lang="en" sz="1300">
                <a:solidFill>
                  <a:srgbClr val="188038"/>
                </a:solidFill>
                <a:latin typeface="Roboto Mono"/>
                <a:ea typeface="Roboto Mono"/>
                <a:cs typeface="Roboto Mono"/>
                <a:sym typeface="Roboto Mono"/>
              </a:rPr>
              <a:t>k</a:t>
            </a:r>
            <a:r>
              <a:rPr b="1" lang="en" sz="1300"/>
              <a:t>), and circle markers (</a:t>
            </a:r>
            <a:r>
              <a:rPr b="1" lang="en" sz="1300">
                <a:solidFill>
                  <a:srgbClr val="188038"/>
                </a:solidFill>
                <a:latin typeface="Roboto Mono"/>
                <a:ea typeface="Roboto Mono"/>
                <a:cs typeface="Roboto Mono"/>
                <a:sym typeface="Roboto Mono"/>
              </a:rPr>
              <a:t>o</a:t>
            </a:r>
            <a:r>
              <a:rPr b="1" lang="en" sz="1300"/>
              <a:t>).</a:t>
            </a:r>
            <a:endParaRPr b="1">
              <a:solidFill>
                <a:schemeClr val="dk2"/>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83" name="Shape 683"/>
        <p:cNvGrpSpPr/>
        <p:nvPr/>
      </p:nvGrpSpPr>
      <p:grpSpPr>
        <a:xfrm>
          <a:off x="0" y="0"/>
          <a:ext cx="0" cy="0"/>
          <a:chOff x="0" y="0"/>
          <a:chExt cx="0" cy="0"/>
        </a:xfrm>
      </p:grpSpPr>
      <p:sp>
        <p:nvSpPr>
          <p:cNvPr id="684" name="Google Shape;684;p79"/>
          <p:cNvSpPr txBox="1"/>
          <p:nvPr/>
        </p:nvSpPr>
        <p:spPr>
          <a:xfrm>
            <a:off x="344425" y="252575"/>
            <a:ext cx="66132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Customizing Marker Appearance</a:t>
            </a:r>
            <a:endParaRPr b="1" sz="1300"/>
          </a:p>
          <a:p>
            <a:pPr indent="-311150" lvl="0" marL="457200" rtl="0" algn="l">
              <a:lnSpc>
                <a:spcPct val="115000"/>
              </a:lnSpc>
              <a:spcBef>
                <a:spcPts val="0"/>
              </a:spcBef>
              <a:spcAft>
                <a:spcPts val="0"/>
              </a:spcAft>
              <a:buSzPts val="1300"/>
              <a:buChar char="●"/>
            </a:pPr>
            <a:r>
              <a:rPr b="1" lang="en" sz="1300"/>
              <a:t>Markers can be adjusted further using properties like size, edge color, and face color.</a:t>
            </a:r>
            <a:endParaRPr b="1" sz="1450">
              <a:highlight>
                <a:srgbClr val="F7F7F7"/>
              </a:highlight>
              <a:latin typeface="Courier New"/>
              <a:ea typeface="Courier New"/>
              <a:cs typeface="Courier New"/>
              <a:sym typeface="Courier New"/>
            </a:endParaRPr>
          </a:p>
        </p:txBody>
      </p:sp>
      <p:sp>
        <p:nvSpPr>
          <p:cNvPr id="685" name="Google Shape;685;p79"/>
          <p:cNvSpPr txBox="1"/>
          <p:nvPr/>
        </p:nvSpPr>
        <p:spPr>
          <a:xfrm>
            <a:off x="654425" y="1194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86" name="Google Shape;686;p79"/>
          <p:cNvPicPr preferRelativeResize="0"/>
          <p:nvPr/>
        </p:nvPicPr>
        <p:blipFill>
          <a:blip r:embed="rId3">
            <a:alphaModFix/>
          </a:blip>
          <a:stretch>
            <a:fillRect/>
          </a:stretch>
        </p:blipFill>
        <p:spPr>
          <a:xfrm>
            <a:off x="565725" y="1097675"/>
            <a:ext cx="5289599" cy="1198525"/>
          </a:xfrm>
          <a:prstGeom prst="rect">
            <a:avLst/>
          </a:prstGeom>
          <a:noFill/>
          <a:ln>
            <a:noFill/>
          </a:ln>
        </p:spPr>
      </p:pic>
      <p:sp>
        <p:nvSpPr>
          <p:cNvPr id="687" name="Google Shape;687;p79"/>
          <p:cNvSpPr txBox="1"/>
          <p:nvPr/>
        </p:nvSpPr>
        <p:spPr>
          <a:xfrm>
            <a:off x="677375" y="2514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88" name="Google Shape;688;p79"/>
          <p:cNvPicPr preferRelativeResize="0"/>
          <p:nvPr/>
        </p:nvPicPr>
        <p:blipFill>
          <a:blip r:embed="rId4">
            <a:alphaModFix/>
          </a:blip>
          <a:stretch>
            <a:fillRect/>
          </a:stretch>
        </p:blipFill>
        <p:spPr>
          <a:xfrm>
            <a:off x="4572000" y="2450525"/>
            <a:ext cx="3900400" cy="2314100"/>
          </a:xfrm>
          <a:prstGeom prst="rect">
            <a:avLst/>
          </a:prstGeom>
          <a:noFill/>
          <a:ln>
            <a:noFill/>
          </a:ln>
        </p:spPr>
      </p:pic>
      <p:sp>
        <p:nvSpPr>
          <p:cNvPr id="689" name="Google Shape;689;p79"/>
          <p:cNvSpPr txBox="1"/>
          <p:nvPr/>
        </p:nvSpPr>
        <p:spPr>
          <a:xfrm>
            <a:off x="565725" y="2837925"/>
            <a:ext cx="36279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markersize=15</a:t>
            </a:r>
            <a:r>
              <a:rPr b="1" lang="en" sz="1300"/>
              <a:t>: Enlarges markers.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linewidth=4</a:t>
            </a:r>
            <a:r>
              <a:rPr b="1" lang="en" sz="1300"/>
              <a:t>: Thickens the connecting line.</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markerfacecolor='white'</a:t>
            </a:r>
            <a:r>
              <a:rPr b="1" lang="en" sz="1300"/>
              <a:t>: Sets the marker fill color to white.</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markeredgecolor='gray'</a:t>
            </a:r>
            <a:r>
              <a:rPr b="1" lang="en" sz="1300"/>
              <a:t>: Sets the marker edge color to gray.</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markeredgewidth=2</a:t>
            </a:r>
            <a:r>
              <a:rPr b="1" lang="en" sz="1300"/>
              <a:t>: Sets the thickness of the marker edge.</a:t>
            </a:r>
            <a:endParaRPr b="1"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1" name="Shape 361"/>
        <p:cNvGrpSpPr/>
        <p:nvPr/>
      </p:nvGrpSpPr>
      <p:grpSpPr>
        <a:xfrm>
          <a:off x="0" y="0"/>
          <a:ext cx="0" cy="0"/>
          <a:chOff x="0" y="0"/>
          <a:chExt cx="0" cy="0"/>
        </a:xfrm>
      </p:grpSpPr>
      <p:sp>
        <p:nvSpPr>
          <p:cNvPr id="362" name="Google Shape;362;p44"/>
          <p:cNvSpPr txBox="1"/>
          <p:nvPr/>
        </p:nvSpPr>
        <p:spPr>
          <a:xfrm>
            <a:off x="411575" y="505650"/>
            <a:ext cx="3375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Inter ExtraBold"/>
                <a:ea typeface="Inter ExtraBold"/>
                <a:cs typeface="Inter ExtraBold"/>
                <a:sym typeface="Inter ExtraBold"/>
              </a:rPr>
              <a:t>Challenges and Modern Alternatives</a:t>
            </a:r>
            <a:endParaRPr sz="1600">
              <a:solidFill>
                <a:schemeClr val="dk2"/>
              </a:solidFill>
              <a:latin typeface="Inter ExtraBold"/>
              <a:ea typeface="Inter ExtraBold"/>
              <a:cs typeface="Inter ExtraBold"/>
              <a:sym typeface="Inter ExtraBold"/>
            </a:endParaRPr>
          </a:p>
        </p:txBody>
      </p:sp>
      <p:sp>
        <p:nvSpPr>
          <p:cNvPr id="363" name="Google Shape;363;p44"/>
          <p:cNvSpPr txBox="1"/>
          <p:nvPr/>
        </p:nvSpPr>
        <p:spPr>
          <a:xfrm>
            <a:off x="682025" y="1152400"/>
            <a:ext cx="383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Interface and style are perceived as outdated compared to newer tools like:</a:t>
            </a:r>
            <a:endParaRPr>
              <a:solidFill>
                <a:schemeClr val="dk2"/>
              </a:solidFill>
              <a:latin typeface="Inter"/>
              <a:ea typeface="Inter"/>
              <a:cs typeface="Inter"/>
              <a:sym typeface="Inter"/>
            </a:endParaRPr>
          </a:p>
        </p:txBody>
      </p:sp>
      <p:sp>
        <p:nvSpPr>
          <p:cNvPr id="364" name="Google Shape;364;p44"/>
          <p:cNvSpPr txBox="1"/>
          <p:nvPr/>
        </p:nvSpPr>
        <p:spPr>
          <a:xfrm>
            <a:off x="1023050" y="2257775"/>
            <a:ext cx="4127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ggplot and ggvis (R language).</a:t>
            </a:r>
            <a:endParaRPr>
              <a:solidFill>
                <a:schemeClr val="dk2"/>
              </a:solidFill>
              <a:latin typeface="Inter"/>
              <a:ea typeface="Inter"/>
              <a:cs typeface="Inter"/>
              <a:sym typeface="Inter"/>
            </a:endParaRPr>
          </a:p>
        </p:txBody>
      </p:sp>
      <p:sp>
        <p:nvSpPr>
          <p:cNvPr id="365" name="Google Shape;365;p44"/>
          <p:cNvSpPr txBox="1"/>
          <p:nvPr/>
        </p:nvSpPr>
        <p:spPr>
          <a:xfrm>
            <a:off x="1023050" y="2951575"/>
            <a:ext cx="5456400" cy="648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lang="en">
                <a:solidFill>
                  <a:schemeClr val="dk2"/>
                </a:solidFill>
                <a:latin typeface="Inter"/>
                <a:ea typeface="Inter"/>
                <a:cs typeface="Inter"/>
                <a:sym typeface="Inter"/>
              </a:rPr>
              <a:t>Web-based visualization libraries (e.g., D3.js, HTML5 canvas).</a:t>
            </a:r>
            <a:endParaRPr>
              <a:solidFill>
                <a:schemeClr val="dk2"/>
              </a:solidFill>
              <a:latin typeface="Inter"/>
              <a:ea typeface="Inter"/>
              <a:cs typeface="Inter"/>
              <a:sym typeface="Inter"/>
            </a:endParaRPr>
          </a:p>
        </p:txBody>
      </p:sp>
      <p:sp>
        <p:nvSpPr>
          <p:cNvPr id="366" name="Google Shape;366;p44"/>
          <p:cNvSpPr txBox="1"/>
          <p:nvPr/>
        </p:nvSpPr>
        <p:spPr>
          <a:xfrm>
            <a:off x="682025" y="3645375"/>
            <a:ext cx="6738000" cy="648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lang="en">
                <a:solidFill>
                  <a:schemeClr val="dk2"/>
                </a:solidFill>
                <a:latin typeface="Inter"/>
                <a:ea typeface="Inter"/>
                <a:cs typeface="Inter"/>
                <a:sym typeface="Inter"/>
              </a:rPr>
              <a:t>Despite this, Matplotlib remains a strong, well-tested, cross-platform graphics engine.</a:t>
            </a:r>
            <a:endParaRPr>
              <a:solidFill>
                <a:schemeClr val="dk2"/>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93" name="Shape 693"/>
        <p:cNvGrpSpPr/>
        <p:nvPr/>
      </p:nvGrpSpPr>
      <p:grpSpPr>
        <a:xfrm>
          <a:off x="0" y="0"/>
          <a:ext cx="0" cy="0"/>
          <a:chOff x="0" y="0"/>
          <a:chExt cx="0" cy="0"/>
        </a:xfrm>
      </p:grpSpPr>
      <p:sp>
        <p:nvSpPr>
          <p:cNvPr id="694" name="Google Shape;694;p80"/>
          <p:cNvSpPr txBox="1"/>
          <p:nvPr/>
        </p:nvSpPr>
        <p:spPr>
          <a:xfrm>
            <a:off x="206650" y="172225"/>
            <a:ext cx="6613200" cy="10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Scatter Plots with </a:t>
            </a:r>
            <a:r>
              <a:rPr b="1" lang="en" sz="1500">
                <a:solidFill>
                  <a:srgbClr val="188038"/>
                </a:solidFill>
                <a:latin typeface="Roboto Mono"/>
                <a:ea typeface="Roboto Mono"/>
                <a:cs typeface="Roboto Mono"/>
                <a:sym typeface="Roboto Mono"/>
              </a:rPr>
              <a:t>plt.scatter</a:t>
            </a:r>
            <a:endParaRPr b="1" sz="1500">
              <a:solidFill>
                <a:srgbClr val="188038"/>
              </a:solidFill>
              <a:latin typeface="Roboto Mono"/>
              <a:ea typeface="Roboto Mono"/>
              <a:cs typeface="Roboto Mono"/>
              <a:sym typeface="Roboto Mono"/>
            </a:endParaRPr>
          </a:p>
          <a:p>
            <a:pPr indent="-311150" lvl="0" marL="457200" rtl="0" algn="l">
              <a:lnSpc>
                <a:spcPct val="115000"/>
              </a:lnSpc>
              <a:spcBef>
                <a:spcPts val="120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plt.scatter</a:t>
            </a:r>
            <a:r>
              <a:rPr b="1" lang="en" sz="1300"/>
              <a:t> function offers more flexibility for scatter plots, allowing per-point customization.</a:t>
            </a:r>
            <a:endParaRPr b="1">
              <a:solidFill>
                <a:schemeClr val="dk2"/>
              </a:solidFill>
              <a:latin typeface="Inter"/>
              <a:ea typeface="Inter"/>
              <a:cs typeface="Inter"/>
              <a:sym typeface="Inter"/>
            </a:endParaRPr>
          </a:p>
        </p:txBody>
      </p:sp>
      <p:sp>
        <p:nvSpPr>
          <p:cNvPr id="695" name="Google Shape;695;p80"/>
          <p:cNvSpPr txBox="1"/>
          <p:nvPr/>
        </p:nvSpPr>
        <p:spPr>
          <a:xfrm>
            <a:off x="332950" y="10103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96" name="Google Shape;696;p80"/>
          <p:cNvPicPr preferRelativeResize="0"/>
          <p:nvPr/>
        </p:nvPicPr>
        <p:blipFill>
          <a:blip r:embed="rId3">
            <a:alphaModFix/>
          </a:blip>
          <a:stretch>
            <a:fillRect/>
          </a:stretch>
        </p:blipFill>
        <p:spPr>
          <a:xfrm>
            <a:off x="808600" y="1206625"/>
            <a:ext cx="2939150" cy="369300"/>
          </a:xfrm>
          <a:prstGeom prst="rect">
            <a:avLst/>
          </a:prstGeom>
          <a:noFill/>
          <a:ln>
            <a:noFill/>
          </a:ln>
        </p:spPr>
      </p:pic>
      <p:sp>
        <p:nvSpPr>
          <p:cNvPr id="697" name="Google Shape;697;p80"/>
          <p:cNvSpPr txBox="1"/>
          <p:nvPr/>
        </p:nvSpPr>
        <p:spPr>
          <a:xfrm>
            <a:off x="264075" y="16303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698" name="Google Shape;698;p80"/>
          <p:cNvPicPr preferRelativeResize="0"/>
          <p:nvPr/>
        </p:nvPicPr>
        <p:blipFill>
          <a:blip r:embed="rId4">
            <a:alphaModFix/>
          </a:blip>
          <a:stretch>
            <a:fillRect/>
          </a:stretch>
        </p:blipFill>
        <p:spPr>
          <a:xfrm>
            <a:off x="808600" y="1699200"/>
            <a:ext cx="4343400" cy="2333625"/>
          </a:xfrm>
          <a:prstGeom prst="rect">
            <a:avLst/>
          </a:prstGeom>
          <a:noFill/>
          <a:ln>
            <a:noFill/>
          </a:ln>
        </p:spPr>
      </p:pic>
      <p:sp>
        <p:nvSpPr>
          <p:cNvPr id="699" name="Google Shape;699;p80"/>
          <p:cNvSpPr txBox="1"/>
          <p:nvPr/>
        </p:nvSpPr>
        <p:spPr>
          <a:xfrm>
            <a:off x="275550" y="4156125"/>
            <a:ext cx="6613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Explanation: The </a:t>
            </a:r>
            <a:r>
              <a:rPr b="1" lang="en" sz="1300">
                <a:solidFill>
                  <a:srgbClr val="188038"/>
                </a:solidFill>
                <a:latin typeface="Roboto Mono"/>
                <a:ea typeface="Roboto Mono"/>
                <a:cs typeface="Roboto Mono"/>
                <a:sym typeface="Roboto Mono"/>
              </a:rPr>
              <a:t>plt.scatter</a:t>
            </a:r>
            <a:r>
              <a:rPr b="1" lang="en" sz="1300"/>
              <a:t> function plots the same points as </a:t>
            </a:r>
            <a:r>
              <a:rPr b="1" lang="en" sz="1300">
                <a:solidFill>
                  <a:srgbClr val="188038"/>
                </a:solidFill>
                <a:latin typeface="Roboto Mono"/>
                <a:ea typeface="Roboto Mono"/>
                <a:cs typeface="Roboto Mono"/>
                <a:sym typeface="Roboto Mono"/>
              </a:rPr>
              <a:t>plt.plot</a:t>
            </a:r>
            <a:r>
              <a:rPr b="1" lang="en" sz="1300"/>
              <a:t>, but with more customization options.</a:t>
            </a:r>
            <a:endParaRPr b="1">
              <a:solidFill>
                <a:schemeClr val="dk2"/>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3" name="Shape 703"/>
        <p:cNvGrpSpPr/>
        <p:nvPr/>
      </p:nvGrpSpPr>
      <p:grpSpPr>
        <a:xfrm>
          <a:off x="0" y="0"/>
          <a:ext cx="0" cy="0"/>
          <a:chOff x="0" y="0"/>
          <a:chExt cx="0" cy="0"/>
        </a:xfrm>
      </p:grpSpPr>
      <p:sp>
        <p:nvSpPr>
          <p:cNvPr id="704" name="Google Shape;704;p81"/>
          <p:cNvSpPr txBox="1"/>
          <p:nvPr/>
        </p:nvSpPr>
        <p:spPr>
          <a:xfrm>
            <a:off x="206650" y="80375"/>
            <a:ext cx="6613200" cy="9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Customizing Points</a:t>
            </a:r>
            <a:endParaRPr b="1" sz="1300"/>
          </a:p>
          <a:p>
            <a:pPr indent="-311150" lvl="0" marL="457200" rtl="0" algn="l">
              <a:lnSpc>
                <a:spcPct val="115000"/>
              </a:lnSpc>
              <a:spcBef>
                <a:spcPts val="1200"/>
              </a:spcBef>
              <a:spcAft>
                <a:spcPts val="0"/>
              </a:spcAft>
              <a:buSzPts val="1300"/>
              <a:buChar char="●"/>
            </a:pPr>
            <a:r>
              <a:rPr b="1" lang="en" sz="1300"/>
              <a:t>Scatter plots can convey additional information using point size, color, and transparency.</a:t>
            </a:r>
            <a:endParaRPr b="1">
              <a:solidFill>
                <a:schemeClr val="dk2"/>
              </a:solidFill>
              <a:latin typeface="Inter"/>
              <a:ea typeface="Inter"/>
              <a:cs typeface="Inter"/>
              <a:sym typeface="Inter"/>
            </a:endParaRPr>
          </a:p>
        </p:txBody>
      </p:sp>
      <p:sp>
        <p:nvSpPr>
          <p:cNvPr id="705" name="Google Shape;705;p81"/>
          <p:cNvSpPr txBox="1"/>
          <p:nvPr/>
        </p:nvSpPr>
        <p:spPr>
          <a:xfrm>
            <a:off x="378875" y="13203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06" name="Google Shape;706;p81"/>
          <p:cNvPicPr preferRelativeResize="0"/>
          <p:nvPr/>
        </p:nvPicPr>
        <p:blipFill>
          <a:blip r:embed="rId3">
            <a:alphaModFix/>
          </a:blip>
          <a:stretch>
            <a:fillRect/>
          </a:stretch>
        </p:blipFill>
        <p:spPr>
          <a:xfrm>
            <a:off x="734800" y="955950"/>
            <a:ext cx="5315725" cy="1825350"/>
          </a:xfrm>
          <a:prstGeom prst="rect">
            <a:avLst/>
          </a:prstGeom>
          <a:noFill/>
          <a:ln>
            <a:noFill/>
          </a:ln>
        </p:spPr>
      </p:pic>
      <p:sp>
        <p:nvSpPr>
          <p:cNvPr id="707" name="Google Shape;707;p81"/>
          <p:cNvSpPr txBox="1"/>
          <p:nvPr/>
        </p:nvSpPr>
        <p:spPr>
          <a:xfrm>
            <a:off x="505175" y="31917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708" name="Google Shape;708;p81"/>
          <p:cNvSpPr txBox="1"/>
          <p:nvPr/>
        </p:nvSpPr>
        <p:spPr>
          <a:xfrm>
            <a:off x="539600" y="30998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09" name="Google Shape;709;p81"/>
          <p:cNvPicPr preferRelativeResize="0"/>
          <p:nvPr/>
        </p:nvPicPr>
        <p:blipFill>
          <a:blip r:embed="rId4">
            <a:alphaModFix/>
          </a:blip>
          <a:stretch>
            <a:fillRect/>
          </a:stretch>
        </p:blipFill>
        <p:spPr>
          <a:xfrm>
            <a:off x="4571988" y="2781300"/>
            <a:ext cx="3228975" cy="2362200"/>
          </a:xfrm>
          <a:prstGeom prst="rect">
            <a:avLst/>
          </a:prstGeom>
          <a:noFill/>
          <a:ln>
            <a:noFill/>
          </a:ln>
        </p:spPr>
      </p:pic>
      <p:sp>
        <p:nvSpPr>
          <p:cNvPr id="710" name="Google Shape;710;p81"/>
          <p:cNvSpPr txBox="1"/>
          <p:nvPr/>
        </p:nvSpPr>
        <p:spPr>
          <a:xfrm>
            <a:off x="378875" y="3053950"/>
            <a:ext cx="36765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c=colors</a:t>
            </a:r>
            <a:r>
              <a:rPr b="1" lang="en" sz="1300"/>
              <a:t>: Sets the color of each point based on an array.</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s=sizes</a:t>
            </a:r>
            <a:r>
              <a:rPr b="1" lang="en" sz="1300"/>
              <a:t>: Sets the size of each point.</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alpha=0.3</a:t>
            </a:r>
            <a:r>
              <a:rPr b="1" lang="en" sz="1300"/>
              <a:t>: Makes points partially transparent.</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plt.colorbar()</a:t>
            </a:r>
            <a:r>
              <a:rPr b="1" lang="en" sz="1300"/>
              <a:t>: Adds a color bar to explain the color mapping.</a:t>
            </a:r>
            <a:endParaRPr b="1"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14" name="Shape 714"/>
        <p:cNvGrpSpPr/>
        <p:nvPr/>
      </p:nvGrpSpPr>
      <p:grpSpPr>
        <a:xfrm>
          <a:off x="0" y="0"/>
          <a:ext cx="0" cy="0"/>
          <a:chOff x="0" y="0"/>
          <a:chExt cx="0" cy="0"/>
        </a:xfrm>
      </p:grpSpPr>
      <p:sp>
        <p:nvSpPr>
          <p:cNvPr id="715" name="Google Shape;715;p82"/>
          <p:cNvSpPr txBox="1"/>
          <p:nvPr/>
        </p:nvSpPr>
        <p:spPr>
          <a:xfrm>
            <a:off x="137775" y="91850"/>
            <a:ext cx="4305300" cy="14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Multidimensional Data with </a:t>
            </a:r>
            <a:r>
              <a:rPr b="1" lang="en" sz="1500">
                <a:solidFill>
                  <a:srgbClr val="188038"/>
                </a:solidFill>
                <a:latin typeface="Roboto Mono"/>
                <a:ea typeface="Roboto Mono"/>
                <a:cs typeface="Roboto Mono"/>
                <a:sym typeface="Roboto Mono"/>
              </a:rPr>
              <a:t>plt.scatter</a:t>
            </a:r>
            <a:endParaRPr b="1"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300"/>
              <a:t>Scatter plots are excellent for visualizing multidimensional datasets.</a:t>
            </a:r>
            <a:endParaRPr b="1" sz="1300"/>
          </a:p>
          <a:p>
            <a:pPr indent="0" lvl="0" marL="0" rtl="0" algn="l">
              <a:lnSpc>
                <a:spcPct val="115000"/>
              </a:lnSpc>
              <a:spcBef>
                <a:spcPts val="1200"/>
              </a:spcBef>
              <a:spcAft>
                <a:spcPts val="200"/>
              </a:spcAft>
              <a:buNone/>
            </a:pPr>
            <a:r>
              <a:rPr b="1" lang="en" sz="1300"/>
              <a:t>Example: Iris Dataset</a:t>
            </a:r>
            <a:endParaRPr b="1">
              <a:solidFill>
                <a:schemeClr val="dk2"/>
              </a:solidFill>
              <a:latin typeface="Inter"/>
              <a:ea typeface="Inter"/>
              <a:cs typeface="Inter"/>
              <a:sym typeface="Inter"/>
            </a:endParaRPr>
          </a:p>
        </p:txBody>
      </p:sp>
      <p:sp>
        <p:nvSpPr>
          <p:cNvPr id="716" name="Google Shape;716;p82"/>
          <p:cNvSpPr txBox="1"/>
          <p:nvPr/>
        </p:nvSpPr>
        <p:spPr>
          <a:xfrm>
            <a:off x="275550" y="1504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17" name="Google Shape;717;p82"/>
          <p:cNvPicPr preferRelativeResize="0"/>
          <p:nvPr/>
        </p:nvPicPr>
        <p:blipFill>
          <a:blip r:embed="rId3">
            <a:alphaModFix/>
          </a:blip>
          <a:stretch>
            <a:fillRect/>
          </a:stretch>
        </p:blipFill>
        <p:spPr>
          <a:xfrm>
            <a:off x="137775" y="1572900"/>
            <a:ext cx="4772025" cy="1685925"/>
          </a:xfrm>
          <a:prstGeom prst="rect">
            <a:avLst/>
          </a:prstGeom>
          <a:noFill/>
          <a:ln>
            <a:noFill/>
          </a:ln>
        </p:spPr>
      </p:pic>
      <p:sp>
        <p:nvSpPr>
          <p:cNvPr id="718" name="Google Shape;718;p82"/>
          <p:cNvSpPr txBox="1"/>
          <p:nvPr/>
        </p:nvSpPr>
        <p:spPr>
          <a:xfrm>
            <a:off x="6681950" y="2043625"/>
            <a:ext cx="247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19" name="Google Shape;719;p82"/>
          <p:cNvPicPr preferRelativeResize="0"/>
          <p:nvPr/>
        </p:nvPicPr>
        <p:blipFill>
          <a:blip r:embed="rId4">
            <a:alphaModFix/>
          </a:blip>
          <a:stretch>
            <a:fillRect/>
          </a:stretch>
        </p:blipFill>
        <p:spPr>
          <a:xfrm>
            <a:off x="5073675" y="2717725"/>
            <a:ext cx="3643419" cy="2425775"/>
          </a:xfrm>
          <a:prstGeom prst="rect">
            <a:avLst/>
          </a:prstGeom>
          <a:noFill/>
          <a:ln>
            <a:noFill/>
          </a:ln>
        </p:spPr>
      </p:pic>
      <p:sp>
        <p:nvSpPr>
          <p:cNvPr id="720" name="Google Shape;720;p82"/>
          <p:cNvSpPr txBox="1"/>
          <p:nvPr/>
        </p:nvSpPr>
        <p:spPr>
          <a:xfrm>
            <a:off x="401825" y="3432825"/>
            <a:ext cx="45081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X-axis → Sepal length.</a:t>
            </a:r>
            <a:endParaRPr b="1" sz="1300"/>
          </a:p>
          <a:p>
            <a:pPr indent="-311150" lvl="0" marL="457200" rtl="0" algn="l">
              <a:spcBef>
                <a:spcPts val="0"/>
              </a:spcBef>
              <a:spcAft>
                <a:spcPts val="0"/>
              </a:spcAft>
              <a:buSzPts val="1300"/>
              <a:buChar char="●"/>
            </a:pPr>
            <a:r>
              <a:rPr b="1" lang="en" sz="1300"/>
              <a:t>Y-axis → Sepal width.</a:t>
            </a:r>
            <a:endParaRPr b="1" sz="1300"/>
          </a:p>
          <a:p>
            <a:pPr indent="-311150" lvl="0" marL="457200" rtl="0" algn="l">
              <a:spcBef>
                <a:spcPts val="0"/>
              </a:spcBef>
              <a:spcAft>
                <a:spcPts val="0"/>
              </a:spcAft>
              <a:buSzPts val="1300"/>
              <a:buChar char="●"/>
            </a:pPr>
            <a:r>
              <a:rPr b="1" lang="en" sz="1300"/>
              <a:t>Point size → Petal width.</a:t>
            </a:r>
            <a:endParaRPr b="1" sz="1300"/>
          </a:p>
          <a:p>
            <a:pPr indent="-311150" lvl="0" marL="457200" rtl="0" algn="l">
              <a:spcBef>
                <a:spcPts val="0"/>
              </a:spcBef>
              <a:spcAft>
                <a:spcPts val="0"/>
              </a:spcAft>
              <a:buSzPts val="1300"/>
              <a:buChar char="●"/>
            </a:pPr>
            <a:r>
              <a:rPr b="1" lang="en" sz="1300"/>
              <a:t>Point color → Flower species.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cmap='viridis'</a:t>
            </a:r>
            <a:r>
              <a:rPr b="1" lang="en" sz="1300"/>
              <a:t>: Sets the colormap for color mapping.</a:t>
            </a:r>
            <a:endParaRPr b="1" sz="1300"/>
          </a:p>
        </p:txBody>
      </p:sp>
      <p:pic>
        <p:nvPicPr>
          <p:cNvPr id="721" name="Google Shape;721;p82"/>
          <p:cNvPicPr preferRelativeResize="0"/>
          <p:nvPr/>
        </p:nvPicPr>
        <p:blipFill>
          <a:blip r:embed="rId5">
            <a:alphaModFix/>
          </a:blip>
          <a:stretch>
            <a:fillRect/>
          </a:stretch>
        </p:blipFill>
        <p:spPr>
          <a:xfrm>
            <a:off x="5349203" y="253347"/>
            <a:ext cx="3092375" cy="23184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25" name="Shape 725"/>
        <p:cNvGrpSpPr/>
        <p:nvPr/>
      </p:nvGrpSpPr>
      <p:grpSpPr>
        <a:xfrm>
          <a:off x="0" y="0"/>
          <a:ext cx="0" cy="0"/>
          <a:chOff x="0" y="0"/>
          <a:chExt cx="0" cy="0"/>
        </a:xfrm>
      </p:grpSpPr>
      <p:sp>
        <p:nvSpPr>
          <p:cNvPr id="726" name="Google Shape;726;p83"/>
          <p:cNvSpPr txBox="1"/>
          <p:nvPr/>
        </p:nvSpPr>
        <p:spPr>
          <a:xfrm>
            <a:off x="137775" y="91850"/>
            <a:ext cx="4305300" cy="14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Multidimensional Data with </a:t>
            </a:r>
            <a:r>
              <a:rPr b="1" lang="en" sz="1500">
                <a:solidFill>
                  <a:srgbClr val="188038"/>
                </a:solidFill>
                <a:latin typeface="Roboto Mono"/>
                <a:ea typeface="Roboto Mono"/>
                <a:cs typeface="Roboto Mono"/>
                <a:sym typeface="Roboto Mono"/>
              </a:rPr>
              <a:t>plt.scatter</a:t>
            </a:r>
            <a:endParaRPr b="1"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300"/>
              <a:t>Scatter plots are excellent for visualizing multidimensional datasets.</a:t>
            </a:r>
            <a:endParaRPr b="1" sz="1300"/>
          </a:p>
          <a:p>
            <a:pPr indent="0" lvl="0" marL="0" rtl="0" algn="l">
              <a:lnSpc>
                <a:spcPct val="115000"/>
              </a:lnSpc>
              <a:spcBef>
                <a:spcPts val="1200"/>
              </a:spcBef>
              <a:spcAft>
                <a:spcPts val="200"/>
              </a:spcAft>
              <a:buNone/>
            </a:pPr>
            <a:r>
              <a:rPr b="1" lang="en" sz="1300"/>
              <a:t>Example: Iris Dataset</a:t>
            </a:r>
            <a:endParaRPr b="1">
              <a:solidFill>
                <a:schemeClr val="dk2"/>
              </a:solidFill>
              <a:latin typeface="Inter"/>
              <a:ea typeface="Inter"/>
              <a:cs typeface="Inter"/>
              <a:sym typeface="Inter"/>
            </a:endParaRPr>
          </a:p>
        </p:txBody>
      </p:sp>
      <p:sp>
        <p:nvSpPr>
          <p:cNvPr id="727" name="Google Shape;727;p83"/>
          <p:cNvSpPr txBox="1"/>
          <p:nvPr/>
        </p:nvSpPr>
        <p:spPr>
          <a:xfrm>
            <a:off x="275550" y="1504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28" name="Google Shape;728;p83"/>
          <p:cNvPicPr preferRelativeResize="0"/>
          <p:nvPr/>
        </p:nvPicPr>
        <p:blipFill>
          <a:blip r:embed="rId3">
            <a:alphaModFix/>
          </a:blip>
          <a:stretch>
            <a:fillRect/>
          </a:stretch>
        </p:blipFill>
        <p:spPr>
          <a:xfrm>
            <a:off x="137775" y="1572900"/>
            <a:ext cx="4772025" cy="1685925"/>
          </a:xfrm>
          <a:prstGeom prst="rect">
            <a:avLst/>
          </a:prstGeom>
          <a:noFill/>
          <a:ln>
            <a:noFill/>
          </a:ln>
        </p:spPr>
      </p:pic>
      <p:sp>
        <p:nvSpPr>
          <p:cNvPr id="729" name="Google Shape;729;p83"/>
          <p:cNvSpPr txBox="1"/>
          <p:nvPr/>
        </p:nvSpPr>
        <p:spPr>
          <a:xfrm>
            <a:off x="6681950" y="2043625"/>
            <a:ext cx="247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30" name="Google Shape;730;p83"/>
          <p:cNvPicPr preferRelativeResize="0"/>
          <p:nvPr/>
        </p:nvPicPr>
        <p:blipFill>
          <a:blip r:embed="rId4">
            <a:alphaModFix/>
          </a:blip>
          <a:stretch>
            <a:fillRect/>
          </a:stretch>
        </p:blipFill>
        <p:spPr>
          <a:xfrm>
            <a:off x="5073675" y="2717725"/>
            <a:ext cx="3643419" cy="2425775"/>
          </a:xfrm>
          <a:prstGeom prst="rect">
            <a:avLst/>
          </a:prstGeom>
          <a:noFill/>
          <a:ln>
            <a:noFill/>
          </a:ln>
        </p:spPr>
      </p:pic>
      <p:sp>
        <p:nvSpPr>
          <p:cNvPr id="731" name="Google Shape;731;p83"/>
          <p:cNvSpPr txBox="1"/>
          <p:nvPr/>
        </p:nvSpPr>
        <p:spPr>
          <a:xfrm>
            <a:off x="401825" y="3432825"/>
            <a:ext cx="45081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X-axis → Sepal length.</a:t>
            </a:r>
            <a:endParaRPr b="1" sz="1300"/>
          </a:p>
          <a:p>
            <a:pPr indent="-311150" lvl="0" marL="457200" rtl="0" algn="l">
              <a:spcBef>
                <a:spcPts val="0"/>
              </a:spcBef>
              <a:spcAft>
                <a:spcPts val="0"/>
              </a:spcAft>
              <a:buSzPts val="1300"/>
              <a:buChar char="●"/>
            </a:pPr>
            <a:r>
              <a:rPr b="1" lang="en" sz="1300"/>
              <a:t>Y-axis → Sepal width.</a:t>
            </a:r>
            <a:endParaRPr b="1" sz="1300"/>
          </a:p>
          <a:p>
            <a:pPr indent="-311150" lvl="0" marL="457200" rtl="0" algn="l">
              <a:spcBef>
                <a:spcPts val="0"/>
              </a:spcBef>
              <a:spcAft>
                <a:spcPts val="0"/>
              </a:spcAft>
              <a:buSzPts val="1300"/>
              <a:buChar char="●"/>
            </a:pPr>
            <a:r>
              <a:rPr b="1" lang="en" sz="1300"/>
              <a:t>Point size → Petal width.</a:t>
            </a:r>
            <a:endParaRPr b="1" sz="1300"/>
          </a:p>
          <a:p>
            <a:pPr indent="-311150" lvl="0" marL="457200" rtl="0" algn="l">
              <a:spcBef>
                <a:spcPts val="0"/>
              </a:spcBef>
              <a:spcAft>
                <a:spcPts val="0"/>
              </a:spcAft>
              <a:buSzPts val="1300"/>
              <a:buChar char="●"/>
            </a:pPr>
            <a:r>
              <a:rPr b="1" lang="en" sz="1300"/>
              <a:t>Point color → Flower species.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cmap='viridis'</a:t>
            </a:r>
            <a:r>
              <a:rPr b="1" lang="en" sz="1300"/>
              <a:t>: Sets the colormap for color mapping.</a:t>
            </a:r>
            <a:endParaRPr b="1" sz="1300"/>
          </a:p>
        </p:txBody>
      </p:sp>
      <p:pic>
        <p:nvPicPr>
          <p:cNvPr id="732" name="Google Shape;732;p83"/>
          <p:cNvPicPr preferRelativeResize="0"/>
          <p:nvPr/>
        </p:nvPicPr>
        <p:blipFill>
          <a:blip r:embed="rId5">
            <a:alphaModFix/>
          </a:blip>
          <a:stretch>
            <a:fillRect/>
          </a:stretch>
        </p:blipFill>
        <p:spPr>
          <a:xfrm>
            <a:off x="1743122" y="253353"/>
            <a:ext cx="6698451" cy="5021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6" name="Shape 736"/>
        <p:cNvGrpSpPr/>
        <p:nvPr/>
      </p:nvGrpSpPr>
      <p:grpSpPr>
        <a:xfrm>
          <a:off x="0" y="0"/>
          <a:ext cx="0" cy="0"/>
          <a:chOff x="0" y="0"/>
          <a:chExt cx="0" cy="0"/>
        </a:xfrm>
      </p:grpSpPr>
      <p:sp>
        <p:nvSpPr>
          <p:cNvPr id="737" name="Google Shape;737;p84"/>
          <p:cNvSpPr txBox="1"/>
          <p:nvPr/>
        </p:nvSpPr>
        <p:spPr>
          <a:xfrm>
            <a:off x="493675" y="310000"/>
            <a:ext cx="6613200" cy="289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Efficiency: </a:t>
            </a:r>
            <a:r>
              <a:rPr b="1" lang="en" sz="1500">
                <a:solidFill>
                  <a:srgbClr val="188038"/>
                </a:solidFill>
                <a:latin typeface="Roboto Mono"/>
                <a:ea typeface="Roboto Mono"/>
                <a:cs typeface="Roboto Mono"/>
                <a:sym typeface="Roboto Mono"/>
              </a:rPr>
              <a:t>plt.plot</a:t>
            </a:r>
            <a:r>
              <a:rPr b="1" lang="en" sz="1500"/>
              <a:t> vs </a:t>
            </a:r>
            <a:r>
              <a:rPr b="1" lang="en" sz="1500">
                <a:solidFill>
                  <a:srgbClr val="188038"/>
                </a:solidFill>
                <a:latin typeface="Roboto Mono"/>
                <a:ea typeface="Roboto Mono"/>
                <a:cs typeface="Roboto Mono"/>
                <a:sym typeface="Roboto Mono"/>
              </a:rPr>
              <a:t>plt.scatter</a:t>
            </a:r>
            <a:endParaRPr b="1" sz="1500">
              <a:solidFill>
                <a:srgbClr val="188038"/>
              </a:solidFill>
              <a:latin typeface="Roboto Mono"/>
              <a:ea typeface="Roboto Mono"/>
              <a:cs typeface="Roboto Mono"/>
              <a:sym typeface="Roboto Mono"/>
            </a:endParaRPr>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plt.plot</a:t>
            </a:r>
            <a:r>
              <a:rPr b="1" lang="en" sz="1300"/>
              <a:t>: More efficient for large datasets; markers are uniform, reducing rendering overhead.</a:t>
            </a:r>
            <a:endParaRPr b="1" sz="1300"/>
          </a:p>
          <a:p>
            <a:pPr indent="-311150" lvl="0" marL="4572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plt.scatter</a:t>
            </a:r>
            <a:r>
              <a:rPr b="1" lang="en" sz="1300"/>
              <a:t>: Slower but allows customization of individual points (size, color, etc.).</a:t>
            </a:r>
            <a:endParaRPr b="1" sz="1300"/>
          </a:p>
          <a:p>
            <a:pPr indent="0" lvl="0" marL="0" rtl="0" algn="l">
              <a:lnSpc>
                <a:spcPct val="115000"/>
              </a:lnSpc>
              <a:spcBef>
                <a:spcPts val="1200"/>
              </a:spcBef>
              <a:spcAft>
                <a:spcPts val="0"/>
              </a:spcAft>
              <a:buNone/>
            </a:pPr>
            <a:r>
              <a:rPr b="1" lang="en" sz="1300"/>
              <a:t>Performance Tip</a:t>
            </a:r>
            <a:endParaRPr b="1" sz="1300"/>
          </a:p>
          <a:p>
            <a:pPr indent="0" lvl="0" marL="0" rtl="0" algn="l">
              <a:lnSpc>
                <a:spcPct val="115000"/>
              </a:lnSpc>
              <a:spcBef>
                <a:spcPts val="1200"/>
              </a:spcBef>
              <a:spcAft>
                <a:spcPts val="0"/>
              </a:spcAft>
              <a:buNone/>
            </a:pPr>
            <a:r>
              <a:rPr b="1" lang="en" sz="1300"/>
              <a:t>Use </a:t>
            </a:r>
            <a:r>
              <a:rPr b="1" lang="en" sz="1300">
                <a:solidFill>
                  <a:srgbClr val="188038"/>
                </a:solidFill>
                <a:latin typeface="Roboto Mono"/>
                <a:ea typeface="Roboto Mono"/>
                <a:cs typeface="Roboto Mono"/>
                <a:sym typeface="Roboto Mono"/>
              </a:rPr>
              <a:t>plt.plot</a:t>
            </a:r>
            <a:r>
              <a:rPr b="1" lang="en" sz="1300"/>
              <a:t> for datasets with thousands of points, and </a:t>
            </a:r>
            <a:r>
              <a:rPr b="1" lang="en" sz="1300">
                <a:solidFill>
                  <a:srgbClr val="188038"/>
                </a:solidFill>
                <a:latin typeface="Roboto Mono"/>
                <a:ea typeface="Roboto Mono"/>
                <a:cs typeface="Roboto Mono"/>
                <a:sym typeface="Roboto Mono"/>
              </a:rPr>
              <a:t>plt.scatter</a:t>
            </a:r>
            <a:r>
              <a:rPr b="1" lang="en" sz="1300"/>
              <a:t> when detailed customization is required.</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41" name="Shape 741"/>
        <p:cNvGrpSpPr/>
        <p:nvPr/>
      </p:nvGrpSpPr>
      <p:grpSpPr>
        <a:xfrm>
          <a:off x="0" y="0"/>
          <a:ext cx="0" cy="0"/>
          <a:chOff x="0" y="0"/>
          <a:chExt cx="0" cy="0"/>
        </a:xfrm>
      </p:grpSpPr>
      <p:sp>
        <p:nvSpPr>
          <p:cNvPr id="742" name="Google Shape;742;p85"/>
          <p:cNvSpPr txBox="1"/>
          <p:nvPr/>
        </p:nvSpPr>
        <p:spPr>
          <a:xfrm>
            <a:off x="229625" y="183700"/>
            <a:ext cx="29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Visualizing Uncertainties</a:t>
            </a:r>
            <a:endParaRPr b="1">
              <a:solidFill>
                <a:schemeClr val="dk2"/>
              </a:solidFill>
              <a:latin typeface="Inter"/>
              <a:ea typeface="Inter"/>
              <a:cs typeface="Inter"/>
              <a:sym typeface="Inter"/>
            </a:endParaRPr>
          </a:p>
        </p:txBody>
      </p:sp>
      <p:sp>
        <p:nvSpPr>
          <p:cNvPr id="743" name="Google Shape;743;p85"/>
          <p:cNvSpPr txBox="1"/>
          <p:nvPr/>
        </p:nvSpPr>
        <p:spPr>
          <a:xfrm>
            <a:off x="287025" y="746275"/>
            <a:ext cx="6613200" cy="21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Importance of Visualizing Uncertainties</a:t>
            </a:r>
            <a:endParaRPr b="1" sz="1500"/>
          </a:p>
          <a:p>
            <a:pPr indent="-311150" lvl="0" marL="457200" rtl="0" algn="l">
              <a:lnSpc>
                <a:spcPct val="115000"/>
              </a:lnSpc>
              <a:spcBef>
                <a:spcPts val="1200"/>
              </a:spcBef>
              <a:spcAft>
                <a:spcPts val="0"/>
              </a:spcAft>
              <a:buSzPts val="1300"/>
              <a:buChar char="●"/>
            </a:pPr>
            <a:r>
              <a:rPr b="1" lang="en" sz="1300"/>
              <a:t>Accurate reporting of uncertainties is crucial for interpreting scientific measurements.</a:t>
            </a:r>
            <a:endParaRPr b="1" sz="1300"/>
          </a:p>
          <a:p>
            <a:pPr indent="-311150" lvl="0" marL="457200" rtl="0" algn="l">
              <a:lnSpc>
                <a:spcPct val="115000"/>
              </a:lnSpc>
              <a:spcBef>
                <a:spcPts val="0"/>
              </a:spcBef>
              <a:spcAft>
                <a:spcPts val="0"/>
              </a:spcAft>
              <a:buSzPts val="1300"/>
              <a:buChar char="●"/>
            </a:pPr>
            <a:r>
              <a:rPr b="1" lang="en" sz="1300"/>
              <a:t>Example:</a:t>
            </a:r>
            <a:endParaRPr b="1" sz="1300"/>
          </a:p>
          <a:p>
            <a:pPr indent="-311150" lvl="0" marL="457200" rtl="0" algn="l">
              <a:lnSpc>
                <a:spcPct val="115000"/>
              </a:lnSpc>
              <a:spcBef>
                <a:spcPts val="0"/>
              </a:spcBef>
              <a:spcAft>
                <a:spcPts val="0"/>
              </a:spcAft>
              <a:buSzPts val="1300"/>
              <a:buChar char="●"/>
            </a:pPr>
            <a:r>
              <a:rPr b="1" lang="en" sz="1300"/>
              <a:t>Without uncertainties: A measured value of 74 (km/s)/Mpc compared to a literature value of 70 (km/s)/Mpc cannot be assessed for consistency.</a:t>
            </a:r>
            <a:endParaRPr b="1" sz="1300"/>
          </a:p>
          <a:p>
            <a:pPr indent="-311150" lvl="0" marL="457200" rtl="0" algn="l">
              <a:lnSpc>
                <a:spcPct val="115000"/>
              </a:lnSpc>
              <a:spcBef>
                <a:spcPts val="0"/>
              </a:spcBef>
              <a:spcAft>
                <a:spcPts val="0"/>
              </a:spcAft>
              <a:buSzPts val="1300"/>
              <a:buChar char="●"/>
            </a:pPr>
            <a:r>
              <a:rPr b="1" lang="en" sz="1300"/>
              <a:t>With uncertainties: Adding uncertainties like 70 ± 2.5 and 74 ± 5 allows quantitative analysis of consistency.</a:t>
            </a:r>
            <a:endParaRPr b="1">
              <a:solidFill>
                <a:schemeClr val="dk2"/>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47" name="Shape 747"/>
        <p:cNvGrpSpPr/>
        <p:nvPr/>
      </p:nvGrpSpPr>
      <p:grpSpPr>
        <a:xfrm>
          <a:off x="0" y="0"/>
          <a:ext cx="0" cy="0"/>
          <a:chOff x="0" y="0"/>
          <a:chExt cx="0" cy="0"/>
        </a:xfrm>
      </p:grpSpPr>
      <p:sp>
        <p:nvSpPr>
          <p:cNvPr id="748" name="Google Shape;748;p86"/>
          <p:cNvSpPr txBox="1"/>
          <p:nvPr/>
        </p:nvSpPr>
        <p:spPr>
          <a:xfrm>
            <a:off x="436275" y="26407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Basic Errorbars</a:t>
            </a:r>
            <a:endParaRPr b="1" sz="1500"/>
          </a:p>
          <a:p>
            <a:pPr indent="0" lvl="0" marL="0" rtl="0" algn="l">
              <a:lnSpc>
                <a:spcPct val="115000"/>
              </a:lnSpc>
              <a:spcBef>
                <a:spcPts val="1200"/>
              </a:spcBef>
              <a:spcAft>
                <a:spcPts val="1200"/>
              </a:spcAft>
              <a:buNone/>
            </a:pPr>
            <a:r>
              <a:rPr b="1" lang="en" sz="1300"/>
              <a:t>Errorbars are a standard way to represent uncertainties visually.</a:t>
            </a:r>
            <a:endParaRPr b="1">
              <a:solidFill>
                <a:schemeClr val="dk2"/>
              </a:solidFill>
              <a:latin typeface="Inter"/>
              <a:ea typeface="Inter"/>
              <a:cs typeface="Inter"/>
              <a:sym typeface="Inter"/>
            </a:endParaRPr>
          </a:p>
        </p:txBody>
      </p:sp>
      <p:sp>
        <p:nvSpPr>
          <p:cNvPr id="749" name="Google Shape;749;p86"/>
          <p:cNvSpPr txBox="1"/>
          <p:nvPr/>
        </p:nvSpPr>
        <p:spPr>
          <a:xfrm>
            <a:off x="631450" y="12170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50" name="Google Shape;750;p86"/>
          <p:cNvPicPr preferRelativeResize="0"/>
          <p:nvPr/>
        </p:nvPicPr>
        <p:blipFill>
          <a:blip r:embed="rId3">
            <a:alphaModFix/>
          </a:blip>
          <a:stretch>
            <a:fillRect/>
          </a:stretch>
        </p:blipFill>
        <p:spPr>
          <a:xfrm>
            <a:off x="505150" y="1068375"/>
            <a:ext cx="4638350" cy="2490750"/>
          </a:xfrm>
          <a:prstGeom prst="rect">
            <a:avLst/>
          </a:prstGeom>
          <a:noFill/>
          <a:ln>
            <a:noFill/>
          </a:ln>
        </p:spPr>
      </p:pic>
      <p:sp>
        <p:nvSpPr>
          <p:cNvPr id="751" name="Google Shape;751;p86"/>
          <p:cNvSpPr txBox="1"/>
          <p:nvPr/>
        </p:nvSpPr>
        <p:spPr>
          <a:xfrm>
            <a:off x="5476450" y="1217000"/>
            <a:ext cx="368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52" name="Google Shape;752;p86"/>
          <p:cNvPicPr preferRelativeResize="0"/>
          <p:nvPr/>
        </p:nvPicPr>
        <p:blipFill>
          <a:blip r:embed="rId4">
            <a:alphaModFix/>
          </a:blip>
          <a:stretch>
            <a:fillRect/>
          </a:stretch>
        </p:blipFill>
        <p:spPr>
          <a:xfrm>
            <a:off x="5258325" y="1068375"/>
            <a:ext cx="3685500" cy="2490750"/>
          </a:xfrm>
          <a:prstGeom prst="rect">
            <a:avLst/>
          </a:prstGeom>
          <a:noFill/>
          <a:ln>
            <a:noFill/>
          </a:ln>
        </p:spPr>
      </p:pic>
      <p:sp>
        <p:nvSpPr>
          <p:cNvPr id="753" name="Google Shape;753;p86"/>
          <p:cNvSpPr txBox="1"/>
          <p:nvPr/>
        </p:nvSpPr>
        <p:spPr>
          <a:xfrm>
            <a:off x="505150" y="3731325"/>
            <a:ext cx="6613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yerr=dy</a:t>
            </a:r>
            <a:r>
              <a:rPr b="1" lang="en" sz="1300"/>
              <a:t>: Specifies vertical error magnitude.</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fmt='.k'</a:t>
            </a:r>
            <a:r>
              <a:rPr b="1" lang="en" sz="1300"/>
              <a:t>: Defines marker style (</a:t>
            </a:r>
            <a:r>
              <a:rPr b="1" lang="en" sz="1300">
                <a:solidFill>
                  <a:srgbClr val="188038"/>
                </a:solidFill>
                <a:latin typeface="Roboto Mono"/>
                <a:ea typeface="Roboto Mono"/>
                <a:cs typeface="Roboto Mono"/>
                <a:sym typeface="Roboto Mono"/>
              </a:rPr>
              <a:t>.</a:t>
            </a:r>
            <a:r>
              <a:rPr b="1" lang="en" sz="1300"/>
              <a:t>) and color (</a:t>
            </a:r>
            <a:r>
              <a:rPr b="1" lang="en" sz="1300">
                <a:solidFill>
                  <a:srgbClr val="188038"/>
                </a:solidFill>
                <a:latin typeface="Roboto Mono"/>
                <a:ea typeface="Roboto Mono"/>
                <a:cs typeface="Roboto Mono"/>
                <a:sym typeface="Roboto Mono"/>
              </a:rPr>
              <a:t>k</a:t>
            </a:r>
            <a:r>
              <a:rPr b="1" lang="en" sz="1300"/>
              <a:t> for black).</a:t>
            </a:r>
            <a:endParaRPr b="1">
              <a:solidFill>
                <a:schemeClr val="dk2"/>
              </a:solidFill>
              <a:latin typeface="Inter"/>
              <a:ea typeface="Inter"/>
              <a:cs typeface="Inter"/>
              <a:sym typeface="Inter"/>
            </a:endParaRPr>
          </a:p>
        </p:txBody>
      </p:sp>
      <p:sp>
        <p:nvSpPr>
          <p:cNvPr id="754" name="Google Shape;754;p86"/>
          <p:cNvSpPr txBox="1"/>
          <p:nvPr/>
        </p:nvSpPr>
        <p:spPr>
          <a:xfrm>
            <a:off x="562575" y="440815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Graph: Points with vertical errorbars.</a:t>
            </a:r>
            <a:endParaRPr b="1">
              <a:solidFill>
                <a:schemeClr val="dk2"/>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58" name="Shape 758"/>
        <p:cNvGrpSpPr/>
        <p:nvPr/>
      </p:nvGrpSpPr>
      <p:grpSpPr>
        <a:xfrm>
          <a:off x="0" y="0"/>
          <a:ext cx="0" cy="0"/>
          <a:chOff x="0" y="0"/>
          <a:chExt cx="0" cy="0"/>
        </a:xfrm>
      </p:grpSpPr>
      <p:sp>
        <p:nvSpPr>
          <p:cNvPr id="759" name="Google Shape;759;p87"/>
          <p:cNvSpPr txBox="1"/>
          <p:nvPr/>
        </p:nvSpPr>
        <p:spPr>
          <a:xfrm>
            <a:off x="172225" y="160725"/>
            <a:ext cx="25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Customized Errorbars</a:t>
            </a:r>
            <a:endParaRPr b="1">
              <a:solidFill>
                <a:schemeClr val="dk2"/>
              </a:solidFill>
              <a:latin typeface="Inter"/>
              <a:ea typeface="Inter"/>
              <a:cs typeface="Inter"/>
              <a:sym typeface="Inter"/>
            </a:endParaRPr>
          </a:p>
        </p:txBody>
      </p:sp>
      <p:sp>
        <p:nvSpPr>
          <p:cNvPr id="760" name="Google Shape;760;p87"/>
          <p:cNvSpPr txBox="1"/>
          <p:nvPr/>
        </p:nvSpPr>
        <p:spPr>
          <a:xfrm>
            <a:off x="401825" y="6888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61" name="Google Shape;761;p87"/>
          <p:cNvPicPr preferRelativeResize="0"/>
          <p:nvPr/>
        </p:nvPicPr>
        <p:blipFill>
          <a:blip r:embed="rId3">
            <a:alphaModFix/>
          </a:blip>
          <a:stretch>
            <a:fillRect/>
          </a:stretch>
        </p:blipFill>
        <p:spPr>
          <a:xfrm>
            <a:off x="172225" y="611575"/>
            <a:ext cx="4822025" cy="846525"/>
          </a:xfrm>
          <a:prstGeom prst="rect">
            <a:avLst/>
          </a:prstGeom>
          <a:noFill/>
          <a:ln>
            <a:noFill/>
          </a:ln>
        </p:spPr>
      </p:pic>
      <p:sp>
        <p:nvSpPr>
          <p:cNvPr id="762" name="Google Shape;762;p87"/>
          <p:cNvSpPr txBox="1"/>
          <p:nvPr/>
        </p:nvSpPr>
        <p:spPr>
          <a:xfrm>
            <a:off x="275550" y="17451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63" name="Google Shape;763;p87"/>
          <p:cNvPicPr preferRelativeResize="0"/>
          <p:nvPr/>
        </p:nvPicPr>
        <p:blipFill>
          <a:blip r:embed="rId4">
            <a:alphaModFix/>
          </a:blip>
          <a:stretch>
            <a:fillRect/>
          </a:stretch>
        </p:blipFill>
        <p:spPr>
          <a:xfrm>
            <a:off x="172225" y="1566475"/>
            <a:ext cx="3495675" cy="2438400"/>
          </a:xfrm>
          <a:prstGeom prst="rect">
            <a:avLst/>
          </a:prstGeom>
          <a:noFill/>
          <a:ln>
            <a:noFill/>
          </a:ln>
        </p:spPr>
      </p:pic>
      <p:sp>
        <p:nvSpPr>
          <p:cNvPr id="764" name="Google Shape;764;p87"/>
          <p:cNvSpPr txBox="1"/>
          <p:nvPr/>
        </p:nvSpPr>
        <p:spPr>
          <a:xfrm>
            <a:off x="3949475" y="1566475"/>
            <a:ext cx="4879500" cy="2549100"/>
          </a:xfrm>
          <a:prstGeom prst="rect">
            <a:avLst/>
          </a:prstGeom>
          <a:noFill/>
          <a:ln>
            <a:noFill/>
          </a:ln>
        </p:spPr>
        <p:txBody>
          <a:bodyPr anchorCtr="0" anchor="t" bIns="91425" lIns="91425" spcFirstLastPara="1" rIns="91425" wrap="square" tIns="91425">
            <a:spAutoFit/>
          </a:bodyPr>
          <a:lstStyle/>
          <a:p>
            <a:pPr indent="-311150" lvl="1" marL="9144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color='black'</a:t>
            </a:r>
            <a:r>
              <a:rPr b="1" lang="en" sz="1300"/>
              <a:t>: Black marker color.</a:t>
            </a:r>
            <a:endParaRPr b="1" sz="1300"/>
          </a:p>
          <a:p>
            <a:pPr indent="-311150" lvl="1" marL="9144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ecolor='lightgray'</a:t>
            </a:r>
            <a:r>
              <a:rPr b="1" lang="en" sz="1300"/>
              <a:t>: Light gray errorbar color.</a:t>
            </a:r>
            <a:endParaRPr b="1" sz="1300"/>
          </a:p>
          <a:p>
            <a:pPr indent="-311150" lvl="1" marL="9144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elinewidth=3</a:t>
            </a:r>
            <a:r>
              <a:rPr b="1" lang="en" sz="1300"/>
              <a:t>: Thicker errorbar lines.</a:t>
            </a:r>
            <a:endParaRPr b="1" sz="1300"/>
          </a:p>
          <a:p>
            <a:pPr indent="-311150" lvl="1" marL="9144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capsize=0</a:t>
            </a:r>
            <a:r>
              <a:rPr b="1" lang="en" sz="1300"/>
              <a:t>: Removes caps at the ends of errorbars.</a:t>
            </a:r>
            <a:endParaRPr b="1" sz="1300"/>
          </a:p>
          <a:p>
            <a:pPr indent="0" lvl="0" marL="0" rtl="0" algn="l">
              <a:lnSpc>
                <a:spcPct val="115000"/>
              </a:lnSpc>
              <a:spcBef>
                <a:spcPts val="1200"/>
              </a:spcBef>
              <a:spcAft>
                <a:spcPts val="0"/>
              </a:spcAft>
              <a:buNone/>
            </a:pPr>
            <a:r>
              <a:rPr b="1" lang="en" sz="1300"/>
              <a:t>This customization enhances clarity, especially in crowded plots.</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68" name="Shape 768"/>
        <p:cNvGrpSpPr/>
        <p:nvPr/>
      </p:nvGrpSpPr>
      <p:grpSpPr>
        <a:xfrm>
          <a:off x="0" y="0"/>
          <a:ext cx="0" cy="0"/>
          <a:chOff x="0" y="0"/>
          <a:chExt cx="0" cy="0"/>
        </a:xfrm>
      </p:grpSpPr>
      <p:sp>
        <p:nvSpPr>
          <p:cNvPr id="769" name="Google Shape;769;p88"/>
          <p:cNvSpPr txBox="1"/>
          <p:nvPr/>
        </p:nvSpPr>
        <p:spPr>
          <a:xfrm>
            <a:off x="160725" y="183700"/>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Continuous Errors</a:t>
            </a:r>
            <a:endParaRPr b="1" sz="1500"/>
          </a:p>
          <a:p>
            <a:pPr indent="0" lvl="0" marL="0" rtl="0" algn="l">
              <a:lnSpc>
                <a:spcPct val="115000"/>
              </a:lnSpc>
              <a:spcBef>
                <a:spcPts val="1200"/>
              </a:spcBef>
              <a:spcAft>
                <a:spcPts val="1200"/>
              </a:spcAft>
              <a:buNone/>
            </a:pPr>
            <a:r>
              <a:rPr b="1" lang="en" sz="1300"/>
              <a:t>For continuous quantities, uncertainty can be visualized using a shaded region.</a:t>
            </a:r>
            <a:endParaRPr b="1">
              <a:solidFill>
                <a:schemeClr val="dk2"/>
              </a:solidFill>
              <a:latin typeface="Inter"/>
              <a:ea typeface="Inter"/>
              <a:cs typeface="Inter"/>
              <a:sym typeface="Inter"/>
            </a:endParaRPr>
          </a:p>
        </p:txBody>
      </p:sp>
      <p:sp>
        <p:nvSpPr>
          <p:cNvPr id="770" name="Google Shape;770;p88"/>
          <p:cNvSpPr txBox="1"/>
          <p:nvPr/>
        </p:nvSpPr>
        <p:spPr>
          <a:xfrm>
            <a:off x="298500" y="107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71" name="Google Shape;771;p88"/>
          <p:cNvPicPr preferRelativeResize="0"/>
          <p:nvPr/>
        </p:nvPicPr>
        <p:blipFill>
          <a:blip r:embed="rId3">
            <a:alphaModFix/>
          </a:blip>
          <a:stretch>
            <a:fillRect/>
          </a:stretch>
        </p:blipFill>
        <p:spPr>
          <a:xfrm>
            <a:off x="244250" y="988000"/>
            <a:ext cx="5772150" cy="2419350"/>
          </a:xfrm>
          <a:prstGeom prst="rect">
            <a:avLst/>
          </a:prstGeom>
          <a:noFill/>
          <a:ln>
            <a:noFill/>
          </a:ln>
        </p:spPr>
      </p:pic>
      <p:sp>
        <p:nvSpPr>
          <p:cNvPr id="772" name="Google Shape;772;p88"/>
          <p:cNvSpPr txBox="1"/>
          <p:nvPr/>
        </p:nvSpPr>
        <p:spPr>
          <a:xfrm>
            <a:off x="332950" y="3628000"/>
            <a:ext cx="66132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Gaussian Process Regression: Fits a flexible model to the data, providing predictions (</a:t>
            </a:r>
            <a:r>
              <a:rPr b="1" lang="en" sz="1300">
                <a:solidFill>
                  <a:srgbClr val="188038"/>
                </a:solidFill>
                <a:latin typeface="Roboto Mono"/>
                <a:ea typeface="Roboto Mono"/>
                <a:cs typeface="Roboto Mono"/>
                <a:sym typeface="Roboto Mono"/>
              </a:rPr>
              <a:t>yfit</a:t>
            </a:r>
            <a:r>
              <a:rPr b="1" lang="en" sz="1300"/>
              <a:t>) and associated uncertainties (</a:t>
            </a:r>
            <a:r>
              <a:rPr b="1" lang="en" sz="1300">
                <a:solidFill>
                  <a:srgbClr val="188038"/>
                </a:solidFill>
                <a:latin typeface="Roboto Mono"/>
                <a:ea typeface="Roboto Mono"/>
                <a:cs typeface="Roboto Mono"/>
                <a:sym typeface="Roboto Mono"/>
              </a:rPr>
              <a:t>dyfit</a:t>
            </a:r>
            <a:r>
              <a:rPr b="1" lang="en" sz="1300"/>
              <a:t>).</a:t>
            </a:r>
            <a:endParaRPr b="1">
              <a:solidFill>
                <a:schemeClr val="dk2"/>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76" name="Shape 776"/>
        <p:cNvGrpSpPr/>
        <p:nvPr/>
      </p:nvGrpSpPr>
      <p:grpSpPr>
        <a:xfrm>
          <a:off x="0" y="0"/>
          <a:ext cx="0" cy="0"/>
          <a:chOff x="0" y="0"/>
          <a:chExt cx="0" cy="0"/>
        </a:xfrm>
      </p:grpSpPr>
      <p:sp>
        <p:nvSpPr>
          <p:cNvPr id="777" name="Google Shape;777;p89"/>
          <p:cNvSpPr txBox="1"/>
          <p:nvPr/>
        </p:nvSpPr>
        <p:spPr>
          <a:xfrm>
            <a:off x="298500" y="19517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Visualizing Continuous Errors</a:t>
            </a:r>
            <a:endParaRPr b="1">
              <a:solidFill>
                <a:schemeClr val="dk2"/>
              </a:solidFill>
              <a:latin typeface="Inter"/>
              <a:ea typeface="Inter"/>
              <a:cs typeface="Inter"/>
              <a:sym typeface="Inter"/>
            </a:endParaRPr>
          </a:p>
        </p:txBody>
      </p:sp>
      <p:sp>
        <p:nvSpPr>
          <p:cNvPr id="778" name="Google Shape;778;p89"/>
          <p:cNvSpPr txBox="1"/>
          <p:nvPr/>
        </p:nvSpPr>
        <p:spPr>
          <a:xfrm>
            <a:off x="493675" y="780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79" name="Google Shape;779;p89"/>
          <p:cNvPicPr preferRelativeResize="0"/>
          <p:nvPr/>
        </p:nvPicPr>
        <p:blipFill>
          <a:blip r:embed="rId3">
            <a:alphaModFix/>
          </a:blip>
          <a:stretch>
            <a:fillRect/>
          </a:stretch>
        </p:blipFill>
        <p:spPr>
          <a:xfrm>
            <a:off x="298500" y="659450"/>
            <a:ext cx="5562600" cy="1247775"/>
          </a:xfrm>
          <a:prstGeom prst="rect">
            <a:avLst/>
          </a:prstGeom>
          <a:noFill/>
          <a:ln>
            <a:noFill/>
          </a:ln>
        </p:spPr>
      </p:pic>
      <p:sp>
        <p:nvSpPr>
          <p:cNvPr id="780" name="Google Shape;780;p89"/>
          <p:cNvSpPr txBox="1"/>
          <p:nvPr/>
        </p:nvSpPr>
        <p:spPr>
          <a:xfrm>
            <a:off x="436275" y="23076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781" name="Google Shape;781;p89"/>
          <p:cNvSpPr txBox="1"/>
          <p:nvPr/>
        </p:nvSpPr>
        <p:spPr>
          <a:xfrm>
            <a:off x="355900" y="21928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82" name="Google Shape;782;p89"/>
          <p:cNvPicPr preferRelativeResize="0"/>
          <p:nvPr/>
        </p:nvPicPr>
        <p:blipFill>
          <a:blip r:embed="rId4">
            <a:alphaModFix/>
          </a:blip>
          <a:stretch>
            <a:fillRect/>
          </a:stretch>
        </p:blipFill>
        <p:spPr>
          <a:xfrm>
            <a:off x="232775" y="1907225"/>
            <a:ext cx="3321675" cy="2161725"/>
          </a:xfrm>
          <a:prstGeom prst="rect">
            <a:avLst/>
          </a:prstGeom>
          <a:noFill/>
          <a:ln>
            <a:noFill/>
          </a:ln>
        </p:spPr>
      </p:pic>
      <p:sp>
        <p:nvSpPr>
          <p:cNvPr id="783" name="Google Shape;783;p89"/>
          <p:cNvSpPr txBox="1"/>
          <p:nvPr/>
        </p:nvSpPr>
        <p:spPr>
          <a:xfrm>
            <a:off x="355900" y="4259450"/>
            <a:ext cx="6613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plt.fill_between</a:t>
            </a:r>
            <a:r>
              <a:rPr b="1" lang="en" sz="1300"/>
              <a:t>: Fills the area between the bounds of uncertainty.</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yfit - dyfit</a:t>
            </a:r>
            <a:r>
              <a:rPr b="1" lang="en" sz="1300"/>
              <a:t> and </a:t>
            </a:r>
            <a:r>
              <a:rPr b="1" lang="en" sz="1300">
                <a:solidFill>
                  <a:srgbClr val="188038"/>
                </a:solidFill>
                <a:latin typeface="Roboto Mono"/>
                <a:ea typeface="Roboto Mono"/>
                <a:cs typeface="Roboto Mono"/>
                <a:sym typeface="Roboto Mono"/>
              </a:rPr>
              <a:t>yfit + dyfit</a:t>
            </a:r>
            <a:r>
              <a:rPr b="1" lang="en" sz="1300"/>
              <a:t>: Define the lower and upper bounds.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alpha=0.2</a:t>
            </a:r>
            <a:r>
              <a:rPr b="1" lang="en" sz="1300"/>
              <a:t>: Sets transparency for the shaded region.</a:t>
            </a:r>
            <a:endParaRPr b="1">
              <a:solidFill>
                <a:schemeClr val="dk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0" name="Shape 370"/>
        <p:cNvGrpSpPr/>
        <p:nvPr/>
      </p:nvGrpSpPr>
      <p:grpSpPr>
        <a:xfrm>
          <a:off x="0" y="0"/>
          <a:ext cx="0" cy="0"/>
          <a:chOff x="0" y="0"/>
          <a:chExt cx="0" cy="0"/>
        </a:xfrm>
      </p:grpSpPr>
      <p:sp>
        <p:nvSpPr>
          <p:cNvPr id="371" name="Google Shape;371;p45"/>
          <p:cNvSpPr txBox="1"/>
          <p:nvPr/>
        </p:nvSpPr>
        <p:spPr>
          <a:xfrm>
            <a:off x="482125" y="482125"/>
            <a:ext cx="6613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700"/>
              <a:t>Adaptation and Evolution</a:t>
            </a:r>
            <a:endParaRPr b="1" sz="2000"/>
          </a:p>
        </p:txBody>
      </p:sp>
      <p:sp>
        <p:nvSpPr>
          <p:cNvPr id="372" name="Google Shape;372;p45"/>
          <p:cNvSpPr txBox="1"/>
          <p:nvPr/>
        </p:nvSpPr>
        <p:spPr>
          <a:xfrm>
            <a:off x="834900" y="1070100"/>
            <a:ext cx="6507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Recent versions allow easier customization of global plotting styles (e.g., style sheets).</a:t>
            </a:r>
            <a:endParaRPr b="1">
              <a:solidFill>
                <a:schemeClr val="dk2"/>
              </a:solidFill>
              <a:latin typeface="Inter"/>
              <a:ea typeface="Inter"/>
              <a:cs typeface="Inter"/>
              <a:sym typeface="Inter"/>
            </a:endParaRPr>
          </a:p>
        </p:txBody>
      </p:sp>
      <p:sp>
        <p:nvSpPr>
          <p:cNvPr id="373" name="Google Shape;373;p45"/>
          <p:cNvSpPr txBox="1"/>
          <p:nvPr/>
        </p:nvSpPr>
        <p:spPr>
          <a:xfrm>
            <a:off x="834900" y="1627175"/>
            <a:ext cx="661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Modern packages build on Matplotlib’s core to provide cleaner APIs, such as:</a:t>
            </a:r>
            <a:endParaRPr b="1">
              <a:solidFill>
                <a:schemeClr val="dk2"/>
              </a:solidFill>
              <a:latin typeface="Inter"/>
              <a:ea typeface="Inter"/>
              <a:cs typeface="Inter"/>
              <a:sym typeface="Inter"/>
            </a:endParaRPr>
          </a:p>
        </p:txBody>
      </p:sp>
      <p:sp>
        <p:nvSpPr>
          <p:cNvPr id="374" name="Google Shape;374;p45"/>
          <p:cNvSpPr txBox="1"/>
          <p:nvPr/>
        </p:nvSpPr>
        <p:spPr>
          <a:xfrm>
            <a:off x="1175925" y="2299900"/>
            <a:ext cx="661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Seaborn.</a:t>
            </a:r>
            <a:endParaRPr b="1">
              <a:solidFill>
                <a:schemeClr val="dk2"/>
              </a:solidFill>
              <a:latin typeface="Inter"/>
              <a:ea typeface="Inter"/>
              <a:cs typeface="Inter"/>
              <a:sym typeface="Inter"/>
            </a:endParaRPr>
          </a:p>
        </p:txBody>
      </p:sp>
      <p:sp>
        <p:nvSpPr>
          <p:cNvPr id="375" name="Google Shape;375;p45"/>
          <p:cNvSpPr txBox="1"/>
          <p:nvPr/>
        </p:nvSpPr>
        <p:spPr>
          <a:xfrm>
            <a:off x="1175925" y="2757225"/>
            <a:ext cx="661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ggpy, HoloViews.</a:t>
            </a:r>
            <a:endParaRPr b="1">
              <a:solidFill>
                <a:schemeClr val="dk2"/>
              </a:solidFill>
              <a:latin typeface="Inter"/>
              <a:ea typeface="Inter"/>
              <a:cs typeface="Inter"/>
              <a:sym typeface="Inter"/>
            </a:endParaRPr>
          </a:p>
        </p:txBody>
      </p:sp>
      <p:sp>
        <p:nvSpPr>
          <p:cNvPr id="376" name="Google Shape;376;p45"/>
          <p:cNvSpPr txBox="1"/>
          <p:nvPr/>
        </p:nvSpPr>
        <p:spPr>
          <a:xfrm>
            <a:off x="1220700" y="3314300"/>
            <a:ext cx="6702600" cy="400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b="1" lang="en">
                <a:solidFill>
                  <a:schemeClr val="dk2"/>
                </a:solidFill>
                <a:latin typeface="Inter"/>
                <a:ea typeface="Inter"/>
                <a:cs typeface="Inter"/>
                <a:sym typeface="Inter"/>
              </a:rPr>
              <a:t>Pandas as a wrapper around Matplotlib.</a:t>
            </a:r>
            <a:endParaRPr b="1">
              <a:solidFill>
                <a:schemeClr val="dk2"/>
              </a:solidFill>
              <a:latin typeface="Inter"/>
              <a:ea typeface="Inter"/>
              <a:cs typeface="Inter"/>
              <a:sym typeface="Inter"/>
            </a:endParaRPr>
          </a:p>
        </p:txBody>
      </p:sp>
      <p:sp>
        <p:nvSpPr>
          <p:cNvPr id="377" name="Google Shape;377;p45"/>
          <p:cNvSpPr txBox="1"/>
          <p:nvPr/>
        </p:nvSpPr>
        <p:spPr>
          <a:xfrm>
            <a:off x="834900" y="3918600"/>
            <a:ext cx="7095300" cy="400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Inter"/>
              <a:buChar char="●"/>
            </a:pPr>
            <a:r>
              <a:rPr b="1" lang="en">
                <a:solidFill>
                  <a:schemeClr val="dk2"/>
                </a:solidFill>
                <a:latin typeface="Inter"/>
                <a:ea typeface="Inter"/>
                <a:cs typeface="Inter"/>
                <a:sym typeface="Inter"/>
              </a:rPr>
              <a:t>Direct use of Matplotlib’s syntax is still valuable for precise adjustments.</a:t>
            </a:r>
            <a:endParaRPr b="1">
              <a:solidFill>
                <a:schemeClr val="dk2"/>
              </a:solidFill>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87" name="Shape 787"/>
        <p:cNvGrpSpPr/>
        <p:nvPr/>
      </p:nvGrpSpPr>
      <p:grpSpPr>
        <a:xfrm>
          <a:off x="0" y="0"/>
          <a:ext cx="0" cy="0"/>
          <a:chOff x="0" y="0"/>
          <a:chExt cx="0" cy="0"/>
        </a:xfrm>
      </p:grpSpPr>
      <p:sp>
        <p:nvSpPr>
          <p:cNvPr id="788" name="Google Shape;788;p90"/>
          <p:cNvSpPr txBox="1"/>
          <p:nvPr/>
        </p:nvSpPr>
        <p:spPr>
          <a:xfrm>
            <a:off x="470725" y="275550"/>
            <a:ext cx="6613200" cy="353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Graph:</a:t>
            </a:r>
            <a:endParaRPr b="1" sz="1300"/>
          </a:p>
          <a:p>
            <a:pPr indent="-311150" lvl="0" marL="457200" rtl="0" algn="l">
              <a:lnSpc>
                <a:spcPct val="115000"/>
              </a:lnSpc>
              <a:spcBef>
                <a:spcPts val="1200"/>
              </a:spcBef>
              <a:spcAft>
                <a:spcPts val="0"/>
              </a:spcAft>
              <a:buSzPts val="1300"/>
              <a:buChar char="●"/>
            </a:pPr>
            <a:r>
              <a:rPr b="1" lang="en" sz="1300"/>
              <a:t>Data points in red.</a:t>
            </a:r>
            <a:endParaRPr b="1" sz="1300"/>
          </a:p>
          <a:p>
            <a:pPr indent="-311150" lvl="0" marL="457200" rtl="0" algn="l">
              <a:lnSpc>
                <a:spcPct val="115000"/>
              </a:lnSpc>
              <a:spcBef>
                <a:spcPts val="0"/>
              </a:spcBef>
              <a:spcAft>
                <a:spcPts val="0"/>
              </a:spcAft>
              <a:buSzPts val="1300"/>
              <a:buChar char="●"/>
            </a:pPr>
            <a:r>
              <a:rPr b="1" lang="en" sz="1300"/>
              <a:t>A gray line represents the model fit.</a:t>
            </a:r>
            <a:endParaRPr b="1" sz="1300"/>
          </a:p>
          <a:p>
            <a:pPr indent="-311150" lvl="0" marL="457200" rtl="0" algn="l">
              <a:lnSpc>
                <a:spcPct val="115000"/>
              </a:lnSpc>
              <a:spcBef>
                <a:spcPts val="0"/>
              </a:spcBef>
              <a:spcAft>
                <a:spcPts val="0"/>
              </a:spcAft>
              <a:buSzPts val="1300"/>
              <a:buChar char="●"/>
            </a:pPr>
            <a:r>
              <a:rPr b="1" lang="en" sz="1300"/>
              <a:t>Shaded regions show uncertainty, with wider areas indicating greater uncertainty far from data points.</a:t>
            </a:r>
            <a:endParaRPr b="1" sz="1300"/>
          </a:p>
          <a:p>
            <a:pPr indent="0" lvl="0" marL="0" rtl="0" algn="l">
              <a:lnSpc>
                <a:spcPct val="115000"/>
              </a:lnSpc>
              <a:spcBef>
                <a:spcPts val="1200"/>
              </a:spcBef>
              <a:spcAft>
                <a:spcPts val="0"/>
              </a:spcAft>
              <a:buNone/>
            </a:pPr>
            <a:r>
              <a:t/>
            </a:r>
            <a:endParaRPr b="1" sz="1300"/>
          </a:p>
          <a:p>
            <a:pPr indent="0" lvl="0" marL="0" rtl="0" algn="l">
              <a:lnSpc>
                <a:spcPct val="115000"/>
              </a:lnSpc>
              <a:spcBef>
                <a:spcPts val="1400"/>
              </a:spcBef>
              <a:spcAft>
                <a:spcPts val="0"/>
              </a:spcAft>
              <a:buNone/>
            </a:pPr>
            <a:r>
              <a:rPr b="1" lang="en" sz="1500"/>
              <a:t>Use Cases</a:t>
            </a:r>
            <a:endParaRPr b="1" sz="1500"/>
          </a:p>
          <a:p>
            <a:pPr indent="-311150" lvl="0" marL="457200" rtl="0" algn="l">
              <a:lnSpc>
                <a:spcPct val="115000"/>
              </a:lnSpc>
              <a:spcBef>
                <a:spcPts val="1200"/>
              </a:spcBef>
              <a:spcAft>
                <a:spcPts val="0"/>
              </a:spcAft>
              <a:buSzPts val="1300"/>
              <a:buChar char="●"/>
            </a:pPr>
            <a:r>
              <a:rPr b="1" lang="en" sz="1300"/>
              <a:t>Errorbars: Ideal for discrete data points with uncertainties.</a:t>
            </a:r>
            <a:endParaRPr b="1" sz="1300"/>
          </a:p>
          <a:p>
            <a:pPr indent="-311150" lvl="0" marL="457200" rtl="0" algn="l">
              <a:lnSpc>
                <a:spcPct val="115000"/>
              </a:lnSpc>
              <a:spcBef>
                <a:spcPts val="0"/>
              </a:spcBef>
              <a:spcAft>
                <a:spcPts val="0"/>
              </a:spcAft>
              <a:buSzPts val="1300"/>
              <a:buChar char="●"/>
            </a:pPr>
            <a:r>
              <a:rPr b="1" lang="en" sz="1300"/>
              <a:t>Continuous Errors: Suitable for functions or predictions with continuous uncertainties.</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
        <p:nvSpPr>
          <p:cNvPr id="789" name="Google Shape;789;p90"/>
          <p:cNvSpPr txBox="1"/>
          <p:nvPr/>
        </p:nvSpPr>
        <p:spPr>
          <a:xfrm>
            <a:off x="470725" y="3531925"/>
            <a:ext cx="6613200" cy="18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Tools for Advanced Visualization</a:t>
            </a:r>
            <a:endParaRPr b="1" sz="1500"/>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plt.fill_between</a:t>
            </a:r>
            <a:r>
              <a:rPr b="1" lang="en" sz="1300"/>
              <a:t>: Customizable and precise for low-level control of shaded error regions.</a:t>
            </a:r>
            <a:endParaRPr b="1" sz="1300"/>
          </a:p>
          <a:p>
            <a:pPr indent="-311150" lvl="0" marL="457200" rtl="0" algn="l">
              <a:lnSpc>
                <a:spcPct val="115000"/>
              </a:lnSpc>
              <a:spcBef>
                <a:spcPts val="0"/>
              </a:spcBef>
              <a:spcAft>
                <a:spcPts val="0"/>
              </a:spcAft>
              <a:buSzPts val="1300"/>
              <a:buChar char="●"/>
            </a:pPr>
            <a:r>
              <a:rPr b="1" lang="en" sz="1300"/>
              <a:t>Seaborn: Offers a more streamlined API for creating similar plots effortlessly.</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93" name="Shape 793"/>
        <p:cNvGrpSpPr/>
        <p:nvPr/>
      </p:nvGrpSpPr>
      <p:grpSpPr>
        <a:xfrm>
          <a:off x="0" y="0"/>
          <a:ext cx="0" cy="0"/>
          <a:chOff x="0" y="0"/>
          <a:chExt cx="0" cy="0"/>
        </a:xfrm>
      </p:grpSpPr>
      <p:sp>
        <p:nvSpPr>
          <p:cNvPr id="794" name="Google Shape;794;p91"/>
          <p:cNvSpPr txBox="1"/>
          <p:nvPr/>
        </p:nvSpPr>
        <p:spPr>
          <a:xfrm>
            <a:off x="137775" y="20665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Density and Contour Plots</a:t>
            </a:r>
            <a:endParaRPr b="1">
              <a:solidFill>
                <a:schemeClr val="dk2"/>
              </a:solidFill>
              <a:latin typeface="Inter"/>
              <a:ea typeface="Inter"/>
              <a:cs typeface="Inter"/>
              <a:sym typeface="Inter"/>
            </a:endParaRPr>
          </a:p>
        </p:txBody>
      </p:sp>
      <p:sp>
        <p:nvSpPr>
          <p:cNvPr id="795" name="Google Shape;795;p91"/>
          <p:cNvSpPr txBox="1"/>
          <p:nvPr/>
        </p:nvSpPr>
        <p:spPr>
          <a:xfrm>
            <a:off x="401825" y="700350"/>
            <a:ext cx="6613200" cy="187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Visualizing Three-Dimensional Data in Two Dimensions</a:t>
            </a:r>
            <a:endParaRPr b="1" sz="1500"/>
          </a:p>
          <a:p>
            <a:pPr indent="0" lvl="0" marL="0" rtl="0" algn="l">
              <a:lnSpc>
                <a:spcPct val="115000"/>
              </a:lnSpc>
              <a:spcBef>
                <a:spcPts val="1200"/>
              </a:spcBef>
              <a:spcAft>
                <a:spcPts val="0"/>
              </a:spcAft>
              <a:buNone/>
            </a:pPr>
            <a:r>
              <a:rPr b="1" lang="en" sz="1300"/>
              <a:t>Three Matplotlib functions are commonly used for visualizing three-dimensional data in two dimensions:</a:t>
            </a:r>
            <a:endParaRPr b="1" sz="1300"/>
          </a:p>
          <a:p>
            <a:pPr indent="-311150" lvl="0" marL="457200" rtl="0" algn="l">
              <a:lnSpc>
                <a:spcPct val="115000"/>
              </a:lnSpc>
              <a:spcBef>
                <a:spcPts val="1200"/>
              </a:spcBef>
              <a:spcAft>
                <a:spcPts val="0"/>
              </a:spcAft>
              <a:buSzPts val="1300"/>
              <a:buAutoNum type="arabicPeriod"/>
            </a:pPr>
            <a:r>
              <a:rPr b="1" lang="en" sz="1300">
                <a:solidFill>
                  <a:srgbClr val="188038"/>
                </a:solidFill>
                <a:latin typeface="Roboto Mono"/>
                <a:ea typeface="Roboto Mono"/>
                <a:cs typeface="Roboto Mono"/>
                <a:sym typeface="Roboto Mono"/>
              </a:rPr>
              <a:t>plt.contour</a:t>
            </a:r>
            <a:r>
              <a:rPr b="1" lang="en" sz="1300"/>
              <a:t>: Line-based contour plots.</a:t>
            </a:r>
            <a:endParaRPr b="1" sz="1300"/>
          </a:p>
          <a:p>
            <a:pPr indent="-311150" lvl="0" marL="457200" rtl="0" algn="l">
              <a:lnSpc>
                <a:spcPct val="115000"/>
              </a:lnSpc>
              <a:spcBef>
                <a:spcPts val="0"/>
              </a:spcBef>
              <a:spcAft>
                <a:spcPts val="0"/>
              </a:spcAft>
              <a:buSzPts val="1300"/>
              <a:buAutoNum type="arabicPeriod"/>
            </a:pPr>
            <a:r>
              <a:rPr b="1" lang="en" sz="1300">
                <a:solidFill>
                  <a:srgbClr val="188038"/>
                </a:solidFill>
                <a:latin typeface="Roboto Mono"/>
                <a:ea typeface="Roboto Mono"/>
                <a:cs typeface="Roboto Mono"/>
                <a:sym typeface="Roboto Mono"/>
              </a:rPr>
              <a:t>plt.contourf</a:t>
            </a:r>
            <a:r>
              <a:rPr b="1" lang="en" sz="1300"/>
              <a:t>: Filled contour plots.</a:t>
            </a:r>
            <a:endParaRPr b="1" sz="1300"/>
          </a:p>
          <a:p>
            <a:pPr indent="-311150" lvl="0" marL="457200" rtl="0" algn="l">
              <a:lnSpc>
                <a:spcPct val="115000"/>
              </a:lnSpc>
              <a:spcBef>
                <a:spcPts val="0"/>
              </a:spcBef>
              <a:spcAft>
                <a:spcPts val="0"/>
              </a:spcAft>
              <a:buSzPts val="1300"/>
              <a:buAutoNum type="arabicPeriod"/>
            </a:pPr>
            <a:r>
              <a:rPr b="1" lang="en" sz="1300">
                <a:solidFill>
                  <a:srgbClr val="188038"/>
                </a:solidFill>
                <a:latin typeface="Roboto Mono"/>
                <a:ea typeface="Roboto Mono"/>
                <a:cs typeface="Roboto Mono"/>
                <a:sym typeface="Roboto Mono"/>
              </a:rPr>
              <a:t>plt.imshow</a:t>
            </a:r>
            <a:r>
              <a:rPr b="1" lang="en" sz="1300"/>
              <a:t>: Image plots with color-coding.</a:t>
            </a:r>
            <a:endParaRPr b="1">
              <a:solidFill>
                <a:schemeClr val="dk2"/>
              </a:solidFill>
              <a:latin typeface="Inter"/>
              <a:ea typeface="Inter"/>
              <a:cs typeface="Inter"/>
              <a:sym typeface="Inter"/>
            </a:endParaRPr>
          </a:p>
        </p:txBody>
      </p:sp>
      <p:sp>
        <p:nvSpPr>
          <p:cNvPr id="796" name="Google Shape;796;p91"/>
          <p:cNvSpPr txBox="1"/>
          <p:nvPr/>
        </p:nvSpPr>
        <p:spPr>
          <a:xfrm>
            <a:off x="631450" y="30424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797" name="Google Shape;797;p91"/>
          <p:cNvPicPr preferRelativeResize="0"/>
          <p:nvPr/>
        </p:nvPicPr>
        <p:blipFill>
          <a:blip r:embed="rId3">
            <a:alphaModFix/>
          </a:blip>
          <a:stretch>
            <a:fillRect/>
          </a:stretch>
        </p:blipFill>
        <p:spPr>
          <a:xfrm>
            <a:off x="631450" y="2672450"/>
            <a:ext cx="4753150" cy="1495175"/>
          </a:xfrm>
          <a:prstGeom prst="rect">
            <a:avLst/>
          </a:prstGeom>
          <a:noFill/>
          <a:ln>
            <a:noFill/>
          </a:ln>
        </p:spPr>
      </p:pic>
      <p:sp>
        <p:nvSpPr>
          <p:cNvPr id="798" name="Google Shape;798;p91"/>
          <p:cNvSpPr txBox="1"/>
          <p:nvPr/>
        </p:nvSpPr>
        <p:spPr>
          <a:xfrm>
            <a:off x="677375" y="4328350"/>
            <a:ext cx="661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Explanation: The function f(x,y)f(x, y)f(x,y) is defined as a combination of sine and cosine terms for a complex surface.</a:t>
            </a:r>
            <a:endParaRPr b="1">
              <a:solidFill>
                <a:schemeClr val="dk2"/>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2" name="Shape 802"/>
        <p:cNvGrpSpPr/>
        <p:nvPr/>
      </p:nvGrpSpPr>
      <p:grpSpPr>
        <a:xfrm>
          <a:off x="0" y="0"/>
          <a:ext cx="0" cy="0"/>
          <a:chOff x="0" y="0"/>
          <a:chExt cx="0" cy="0"/>
        </a:xfrm>
      </p:grpSpPr>
      <p:sp>
        <p:nvSpPr>
          <p:cNvPr id="803" name="Google Shape;803;p92"/>
          <p:cNvSpPr txBox="1"/>
          <p:nvPr/>
        </p:nvSpPr>
        <p:spPr>
          <a:xfrm>
            <a:off x="332950" y="18370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Generating Data for the Plot</a:t>
            </a:r>
            <a:endParaRPr b="1">
              <a:solidFill>
                <a:schemeClr val="dk2"/>
              </a:solidFill>
              <a:latin typeface="Inter"/>
              <a:ea typeface="Inter"/>
              <a:cs typeface="Inter"/>
              <a:sym typeface="Inter"/>
            </a:endParaRPr>
          </a:p>
        </p:txBody>
      </p:sp>
      <p:sp>
        <p:nvSpPr>
          <p:cNvPr id="804" name="Google Shape;804;p92"/>
          <p:cNvSpPr txBox="1"/>
          <p:nvPr/>
        </p:nvSpPr>
        <p:spPr>
          <a:xfrm>
            <a:off x="562575" y="757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05" name="Google Shape;805;p92"/>
          <p:cNvPicPr preferRelativeResize="0"/>
          <p:nvPr/>
        </p:nvPicPr>
        <p:blipFill>
          <a:blip r:embed="rId3">
            <a:alphaModFix/>
          </a:blip>
          <a:stretch>
            <a:fillRect/>
          </a:stretch>
        </p:blipFill>
        <p:spPr>
          <a:xfrm>
            <a:off x="382000" y="647975"/>
            <a:ext cx="3514725" cy="1276350"/>
          </a:xfrm>
          <a:prstGeom prst="rect">
            <a:avLst/>
          </a:prstGeom>
          <a:noFill/>
          <a:ln>
            <a:noFill/>
          </a:ln>
        </p:spPr>
      </p:pic>
      <p:sp>
        <p:nvSpPr>
          <p:cNvPr id="806" name="Google Shape;806;p92"/>
          <p:cNvSpPr txBox="1"/>
          <p:nvPr/>
        </p:nvSpPr>
        <p:spPr>
          <a:xfrm>
            <a:off x="470725" y="22158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07" name="Google Shape;807;p92"/>
          <p:cNvPicPr preferRelativeResize="0"/>
          <p:nvPr/>
        </p:nvPicPr>
        <p:blipFill>
          <a:blip r:embed="rId4">
            <a:alphaModFix/>
          </a:blip>
          <a:stretch>
            <a:fillRect/>
          </a:stretch>
        </p:blipFill>
        <p:spPr>
          <a:xfrm>
            <a:off x="3896725" y="1924325"/>
            <a:ext cx="3473852" cy="2253550"/>
          </a:xfrm>
          <a:prstGeom prst="rect">
            <a:avLst/>
          </a:prstGeom>
          <a:noFill/>
          <a:ln>
            <a:noFill/>
          </a:ln>
        </p:spPr>
      </p:pic>
      <p:sp>
        <p:nvSpPr>
          <p:cNvPr id="808" name="Google Shape;808;p92"/>
          <p:cNvSpPr txBox="1"/>
          <p:nvPr/>
        </p:nvSpPr>
        <p:spPr>
          <a:xfrm>
            <a:off x="382000" y="2215850"/>
            <a:ext cx="33570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np.meshgrid</a:t>
            </a:r>
            <a:r>
              <a:rPr b="1" lang="en" sz="1300"/>
              <a:t>: Constructs 2D coordinate grids from 1D arrays.</a:t>
            </a:r>
            <a:endParaRPr b="1" sz="1300"/>
          </a:p>
          <a:p>
            <a:pPr indent="-311150" lvl="0" marL="457200" rtl="0" algn="l">
              <a:spcBef>
                <a:spcPts val="0"/>
              </a:spcBef>
              <a:spcAft>
                <a:spcPts val="0"/>
              </a:spcAft>
              <a:buSzPts val="1300"/>
              <a:buChar char="●"/>
            </a:pPr>
            <a:r>
              <a:rPr b="1" lang="en" sz="1300"/>
              <a:t>ZZZ: The function values at all points in the grid.</a:t>
            </a:r>
            <a:endParaRPr b="1" sz="13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12" name="Shape 812"/>
        <p:cNvGrpSpPr/>
        <p:nvPr/>
      </p:nvGrpSpPr>
      <p:grpSpPr>
        <a:xfrm>
          <a:off x="0" y="0"/>
          <a:ext cx="0" cy="0"/>
          <a:chOff x="0" y="0"/>
          <a:chExt cx="0" cy="0"/>
        </a:xfrm>
      </p:grpSpPr>
      <p:sp>
        <p:nvSpPr>
          <p:cNvPr id="813" name="Google Shape;813;p93"/>
          <p:cNvSpPr txBox="1"/>
          <p:nvPr/>
        </p:nvSpPr>
        <p:spPr>
          <a:xfrm>
            <a:off x="172225" y="241100"/>
            <a:ext cx="3306600" cy="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Contour Plots</a:t>
            </a:r>
            <a:endParaRPr b="1" sz="1300"/>
          </a:p>
          <a:p>
            <a:pPr indent="0" lvl="0" marL="0" rtl="0" algn="l">
              <a:lnSpc>
                <a:spcPct val="115000"/>
              </a:lnSpc>
              <a:spcBef>
                <a:spcPts val="1200"/>
              </a:spcBef>
              <a:spcAft>
                <a:spcPts val="200"/>
              </a:spcAft>
              <a:buNone/>
            </a:pPr>
            <a:r>
              <a:rPr b="1" lang="en" sz="1100"/>
              <a:t>Basic Line Contours</a:t>
            </a:r>
            <a:endParaRPr sz="1200">
              <a:solidFill>
                <a:schemeClr val="dk2"/>
              </a:solidFill>
              <a:latin typeface="Inter"/>
              <a:ea typeface="Inter"/>
              <a:cs typeface="Inter"/>
              <a:sym typeface="Inter"/>
            </a:endParaRPr>
          </a:p>
        </p:txBody>
      </p:sp>
      <p:sp>
        <p:nvSpPr>
          <p:cNvPr id="814" name="Google Shape;814;p93"/>
          <p:cNvSpPr txBox="1"/>
          <p:nvPr/>
        </p:nvSpPr>
        <p:spPr>
          <a:xfrm>
            <a:off x="390350" y="1148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15" name="Google Shape;815;p93"/>
          <p:cNvPicPr preferRelativeResize="0"/>
          <p:nvPr/>
        </p:nvPicPr>
        <p:blipFill>
          <a:blip r:embed="rId3">
            <a:alphaModFix/>
          </a:blip>
          <a:stretch>
            <a:fillRect/>
          </a:stretch>
        </p:blipFill>
        <p:spPr>
          <a:xfrm>
            <a:off x="172225" y="1148100"/>
            <a:ext cx="3375400" cy="279900"/>
          </a:xfrm>
          <a:prstGeom prst="rect">
            <a:avLst/>
          </a:prstGeom>
          <a:noFill/>
          <a:ln>
            <a:noFill/>
          </a:ln>
        </p:spPr>
      </p:pic>
      <p:sp>
        <p:nvSpPr>
          <p:cNvPr id="816" name="Google Shape;816;p93"/>
          <p:cNvSpPr txBox="1"/>
          <p:nvPr/>
        </p:nvSpPr>
        <p:spPr>
          <a:xfrm>
            <a:off x="332950" y="1768075"/>
            <a:ext cx="6613200" cy="119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Explanation:</a:t>
            </a:r>
            <a:endParaRPr b="1" sz="1300"/>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colors='black'</a:t>
            </a:r>
            <a:r>
              <a:rPr b="1" lang="en" sz="1300"/>
              <a:t>: Draws all contours in black.</a:t>
            </a:r>
            <a:endParaRPr b="1" sz="1300"/>
          </a:p>
          <a:p>
            <a:pPr indent="-311150" lvl="0" marL="457200" rtl="0" algn="l">
              <a:lnSpc>
                <a:spcPct val="115000"/>
              </a:lnSpc>
              <a:spcBef>
                <a:spcPts val="0"/>
              </a:spcBef>
              <a:spcAft>
                <a:spcPts val="0"/>
              </a:spcAft>
              <a:buSzPts val="1300"/>
              <a:buChar char="●"/>
            </a:pPr>
            <a:r>
              <a:rPr b="1" lang="en" sz="1300"/>
              <a:t>Graph: Solid lines represent positive values, dashed lines for negative values.</a:t>
            </a:r>
            <a:endParaRPr b="1">
              <a:solidFill>
                <a:schemeClr val="dk2"/>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0" name="Shape 820"/>
        <p:cNvGrpSpPr/>
        <p:nvPr/>
      </p:nvGrpSpPr>
      <p:grpSpPr>
        <a:xfrm>
          <a:off x="0" y="0"/>
          <a:ext cx="0" cy="0"/>
          <a:chOff x="0" y="0"/>
          <a:chExt cx="0" cy="0"/>
        </a:xfrm>
      </p:grpSpPr>
      <p:sp>
        <p:nvSpPr>
          <p:cNvPr id="821" name="Google Shape;821;p94"/>
          <p:cNvSpPr txBox="1"/>
          <p:nvPr/>
        </p:nvSpPr>
        <p:spPr>
          <a:xfrm>
            <a:off x="218150" y="195175"/>
            <a:ext cx="34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Colormap and Custom Intervals</a:t>
            </a:r>
            <a:endParaRPr b="1">
              <a:solidFill>
                <a:schemeClr val="dk2"/>
              </a:solidFill>
              <a:latin typeface="Inter"/>
              <a:ea typeface="Inter"/>
              <a:cs typeface="Inter"/>
              <a:sym typeface="Inter"/>
            </a:endParaRPr>
          </a:p>
        </p:txBody>
      </p:sp>
      <p:sp>
        <p:nvSpPr>
          <p:cNvPr id="822" name="Google Shape;822;p94"/>
          <p:cNvSpPr txBox="1"/>
          <p:nvPr/>
        </p:nvSpPr>
        <p:spPr>
          <a:xfrm>
            <a:off x="413325" y="895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23" name="Google Shape;823;p94"/>
          <p:cNvPicPr preferRelativeResize="0"/>
          <p:nvPr/>
        </p:nvPicPr>
        <p:blipFill>
          <a:blip r:embed="rId3">
            <a:alphaModFix/>
          </a:blip>
          <a:stretch>
            <a:fillRect/>
          </a:stretch>
        </p:blipFill>
        <p:spPr>
          <a:xfrm>
            <a:off x="218150" y="785775"/>
            <a:ext cx="3823175" cy="479050"/>
          </a:xfrm>
          <a:prstGeom prst="rect">
            <a:avLst/>
          </a:prstGeom>
          <a:noFill/>
          <a:ln>
            <a:noFill/>
          </a:ln>
        </p:spPr>
      </p:pic>
      <p:sp>
        <p:nvSpPr>
          <p:cNvPr id="824" name="Google Shape;824;p94"/>
          <p:cNvSpPr txBox="1"/>
          <p:nvPr/>
        </p:nvSpPr>
        <p:spPr>
          <a:xfrm>
            <a:off x="310000" y="14466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25" name="Google Shape;825;p94"/>
          <p:cNvPicPr preferRelativeResize="0"/>
          <p:nvPr/>
        </p:nvPicPr>
        <p:blipFill>
          <a:blip r:embed="rId4">
            <a:alphaModFix/>
          </a:blip>
          <a:stretch>
            <a:fillRect/>
          </a:stretch>
        </p:blipFill>
        <p:spPr>
          <a:xfrm>
            <a:off x="218150" y="1264825"/>
            <a:ext cx="3571875" cy="2381250"/>
          </a:xfrm>
          <a:prstGeom prst="rect">
            <a:avLst/>
          </a:prstGeom>
          <a:noFill/>
          <a:ln>
            <a:noFill/>
          </a:ln>
        </p:spPr>
      </p:pic>
      <p:sp>
        <p:nvSpPr>
          <p:cNvPr id="826" name="Google Shape;826;p94"/>
          <p:cNvSpPr txBox="1"/>
          <p:nvPr/>
        </p:nvSpPr>
        <p:spPr>
          <a:xfrm>
            <a:off x="378875" y="3869100"/>
            <a:ext cx="4764600" cy="1400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20</a:t>
            </a:r>
            <a:r>
              <a:rPr b="1" lang="en" sz="1300"/>
              <a:t>: Number of contour levels.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cmap='RdGy'</a:t>
            </a:r>
            <a:r>
              <a:rPr b="1" lang="en" sz="1300"/>
              <a:t>: Red-Gray colormap, ideal for data varying around zero.</a:t>
            </a:r>
            <a:endParaRPr b="1" sz="1300"/>
          </a:p>
          <a:p>
            <a:pPr indent="-311150" lvl="0" marL="457200" rtl="0" algn="l">
              <a:spcBef>
                <a:spcPts val="0"/>
              </a:spcBef>
              <a:spcAft>
                <a:spcPts val="0"/>
              </a:spcAft>
              <a:buSzPts val="1300"/>
              <a:buChar char="●"/>
            </a:pPr>
            <a:r>
              <a:rPr b="1" lang="en" sz="1300"/>
              <a:t>Graph: Lines are color-coded, providing more intuitive visual differentiation.</a:t>
            </a:r>
            <a:endParaRPr b="1" sz="1300"/>
          </a:p>
          <a:p>
            <a:pPr indent="0" lvl="0" marL="0" rtl="0" algn="l">
              <a:spcBef>
                <a:spcPts val="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30" name="Shape 830"/>
        <p:cNvGrpSpPr/>
        <p:nvPr/>
      </p:nvGrpSpPr>
      <p:grpSpPr>
        <a:xfrm>
          <a:off x="0" y="0"/>
          <a:ext cx="0" cy="0"/>
          <a:chOff x="0" y="0"/>
          <a:chExt cx="0" cy="0"/>
        </a:xfrm>
      </p:grpSpPr>
      <p:sp>
        <p:nvSpPr>
          <p:cNvPr id="831" name="Google Shape;831;p95"/>
          <p:cNvSpPr txBox="1"/>
          <p:nvPr/>
        </p:nvSpPr>
        <p:spPr>
          <a:xfrm>
            <a:off x="152400" y="5902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Filled Contour Plots</a:t>
            </a:r>
            <a:endParaRPr b="1">
              <a:solidFill>
                <a:schemeClr val="dk2"/>
              </a:solidFill>
              <a:latin typeface="Inter"/>
              <a:ea typeface="Inter"/>
              <a:cs typeface="Inter"/>
              <a:sym typeface="Inter"/>
            </a:endParaRPr>
          </a:p>
        </p:txBody>
      </p:sp>
      <p:sp>
        <p:nvSpPr>
          <p:cNvPr id="832" name="Google Shape;832;p95"/>
          <p:cNvSpPr txBox="1"/>
          <p:nvPr/>
        </p:nvSpPr>
        <p:spPr>
          <a:xfrm>
            <a:off x="505175" y="5281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33" name="Google Shape;833;p95"/>
          <p:cNvPicPr preferRelativeResize="0"/>
          <p:nvPr/>
        </p:nvPicPr>
        <p:blipFill>
          <a:blip r:embed="rId3">
            <a:alphaModFix/>
          </a:blip>
          <a:stretch>
            <a:fillRect/>
          </a:stretch>
        </p:blipFill>
        <p:spPr>
          <a:xfrm>
            <a:off x="152400" y="459225"/>
            <a:ext cx="4612225" cy="2939150"/>
          </a:xfrm>
          <a:prstGeom prst="rect">
            <a:avLst/>
          </a:prstGeom>
          <a:noFill/>
          <a:ln>
            <a:noFill/>
          </a:ln>
        </p:spPr>
      </p:pic>
      <p:sp>
        <p:nvSpPr>
          <p:cNvPr id="834" name="Google Shape;834;p95"/>
          <p:cNvSpPr txBox="1"/>
          <p:nvPr/>
        </p:nvSpPr>
        <p:spPr>
          <a:xfrm>
            <a:off x="5866800" y="803675"/>
            <a:ext cx="32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35" name="Google Shape;835;p95"/>
          <p:cNvPicPr preferRelativeResize="0"/>
          <p:nvPr/>
        </p:nvPicPr>
        <p:blipFill>
          <a:blip r:embed="rId4">
            <a:alphaModFix/>
          </a:blip>
          <a:stretch>
            <a:fillRect/>
          </a:stretch>
        </p:blipFill>
        <p:spPr>
          <a:xfrm>
            <a:off x="4825175" y="287025"/>
            <a:ext cx="4074575" cy="3392806"/>
          </a:xfrm>
          <a:prstGeom prst="rect">
            <a:avLst/>
          </a:prstGeom>
          <a:noFill/>
          <a:ln>
            <a:noFill/>
          </a:ln>
        </p:spPr>
      </p:pic>
      <p:sp>
        <p:nvSpPr>
          <p:cNvPr id="836" name="Google Shape;836;p95"/>
          <p:cNvSpPr txBox="1"/>
          <p:nvPr/>
        </p:nvSpPr>
        <p:spPr>
          <a:xfrm>
            <a:off x="80350" y="3616525"/>
            <a:ext cx="66132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plt.contourf</a:t>
            </a:r>
            <a:r>
              <a:rPr b="1" lang="en" sz="1300"/>
              <a:t>: Creates filled regions between contour levels.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plt.colorbar</a:t>
            </a:r>
            <a:r>
              <a:rPr b="1" lang="en" sz="1300"/>
              <a:t>: Displays a color scale indicating the data range.</a:t>
            </a:r>
            <a:endParaRPr b="1" sz="1300"/>
          </a:p>
          <a:p>
            <a:pPr indent="-311150" lvl="0" marL="457200" rtl="0" algn="l">
              <a:spcBef>
                <a:spcPts val="0"/>
              </a:spcBef>
              <a:spcAft>
                <a:spcPts val="0"/>
              </a:spcAft>
              <a:buSzPts val="1300"/>
              <a:buChar char="●"/>
            </a:pPr>
            <a:r>
              <a:rPr b="1" lang="en" sz="1300"/>
              <a:t>Graph: Clearer depiction of "peaks" (black) and "valleys" (red) using filled colors.</a:t>
            </a:r>
            <a:endParaRPr b="1">
              <a:solidFill>
                <a:schemeClr val="dk2"/>
              </a:solidFill>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40" name="Shape 840"/>
        <p:cNvGrpSpPr/>
        <p:nvPr/>
      </p:nvGrpSpPr>
      <p:grpSpPr>
        <a:xfrm>
          <a:off x="0" y="0"/>
          <a:ext cx="0" cy="0"/>
          <a:chOff x="0" y="0"/>
          <a:chExt cx="0" cy="0"/>
        </a:xfrm>
      </p:grpSpPr>
      <p:sp>
        <p:nvSpPr>
          <p:cNvPr id="841" name="Google Shape;841;p96"/>
          <p:cNvSpPr txBox="1"/>
          <p:nvPr/>
        </p:nvSpPr>
        <p:spPr>
          <a:xfrm>
            <a:off x="172225" y="149250"/>
            <a:ext cx="33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Smoothing Discrete Steps</a:t>
            </a:r>
            <a:endParaRPr b="1">
              <a:solidFill>
                <a:schemeClr val="dk2"/>
              </a:solidFill>
              <a:latin typeface="Inter"/>
              <a:ea typeface="Inter"/>
              <a:cs typeface="Inter"/>
              <a:sym typeface="Inter"/>
            </a:endParaRPr>
          </a:p>
        </p:txBody>
      </p:sp>
      <p:sp>
        <p:nvSpPr>
          <p:cNvPr id="842" name="Google Shape;842;p96"/>
          <p:cNvSpPr txBox="1"/>
          <p:nvPr/>
        </p:nvSpPr>
        <p:spPr>
          <a:xfrm>
            <a:off x="310000" y="551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43" name="Google Shape;843;p96"/>
          <p:cNvPicPr preferRelativeResize="0"/>
          <p:nvPr/>
        </p:nvPicPr>
        <p:blipFill>
          <a:blip r:embed="rId3">
            <a:alphaModFix/>
          </a:blip>
          <a:stretch>
            <a:fillRect/>
          </a:stretch>
        </p:blipFill>
        <p:spPr>
          <a:xfrm>
            <a:off x="172225" y="636525"/>
            <a:ext cx="4902400" cy="936375"/>
          </a:xfrm>
          <a:prstGeom prst="rect">
            <a:avLst/>
          </a:prstGeom>
          <a:noFill/>
          <a:ln>
            <a:noFill/>
          </a:ln>
        </p:spPr>
      </p:pic>
      <p:sp>
        <p:nvSpPr>
          <p:cNvPr id="844" name="Google Shape;844;p96"/>
          <p:cNvSpPr txBox="1"/>
          <p:nvPr/>
        </p:nvSpPr>
        <p:spPr>
          <a:xfrm>
            <a:off x="241100" y="17451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45" name="Google Shape;845;p96"/>
          <p:cNvPicPr preferRelativeResize="0"/>
          <p:nvPr/>
        </p:nvPicPr>
        <p:blipFill>
          <a:blip r:embed="rId4">
            <a:alphaModFix/>
          </a:blip>
          <a:stretch>
            <a:fillRect/>
          </a:stretch>
        </p:blipFill>
        <p:spPr>
          <a:xfrm>
            <a:off x="3692275" y="1572900"/>
            <a:ext cx="3327410" cy="2724275"/>
          </a:xfrm>
          <a:prstGeom prst="rect">
            <a:avLst/>
          </a:prstGeom>
          <a:noFill/>
          <a:ln>
            <a:noFill/>
          </a:ln>
        </p:spPr>
      </p:pic>
      <p:sp>
        <p:nvSpPr>
          <p:cNvPr id="846" name="Google Shape;846;p96"/>
          <p:cNvSpPr txBox="1"/>
          <p:nvPr/>
        </p:nvSpPr>
        <p:spPr>
          <a:xfrm>
            <a:off x="241100" y="1802100"/>
            <a:ext cx="33411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solidFill>
                  <a:srgbClr val="188038"/>
                </a:solidFill>
                <a:latin typeface="Roboto Mono"/>
                <a:ea typeface="Roboto Mono"/>
                <a:cs typeface="Roboto Mono"/>
                <a:sym typeface="Roboto Mono"/>
              </a:rPr>
              <a:t>plt.imshow</a:t>
            </a:r>
            <a:r>
              <a:rPr b="1" lang="en"/>
              <a:t>: Provides a smooth 2D representation of ZZZ.</a:t>
            </a:r>
            <a:endParaRPr b="1"/>
          </a:p>
          <a:p>
            <a:pPr indent="-317500" lvl="0" marL="457200" rtl="0" algn="l">
              <a:spcBef>
                <a:spcPts val="0"/>
              </a:spcBef>
              <a:spcAft>
                <a:spcPts val="0"/>
              </a:spcAft>
              <a:buSzPts val="1400"/>
              <a:buChar char="●"/>
            </a:pPr>
            <a:r>
              <a:rPr b="1" lang="en">
                <a:solidFill>
                  <a:srgbClr val="188038"/>
                </a:solidFill>
                <a:latin typeface="Roboto Mono"/>
                <a:ea typeface="Roboto Mono"/>
                <a:cs typeface="Roboto Mono"/>
                <a:sym typeface="Roboto Mono"/>
              </a:rPr>
              <a:t>interpolation='gaussian'</a:t>
            </a:r>
            <a:r>
              <a:rPr b="1" lang="en"/>
              <a:t>: Smooths the data for continuous shading.</a:t>
            </a:r>
            <a:endParaRPr b="1"/>
          </a:p>
          <a:p>
            <a:pPr indent="-317500" lvl="0" marL="457200" rtl="0" algn="l">
              <a:spcBef>
                <a:spcPts val="0"/>
              </a:spcBef>
              <a:spcAft>
                <a:spcPts val="0"/>
              </a:spcAft>
              <a:buSzPts val="1400"/>
              <a:buChar char="●"/>
            </a:pPr>
            <a:r>
              <a:rPr b="1" lang="en">
                <a:solidFill>
                  <a:srgbClr val="188038"/>
                </a:solidFill>
                <a:latin typeface="Roboto Mono"/>
                <a:ea typeface="Roboto Mono"/>
                <a:cs typeface="Roboto Mono"/>
                <a:sym typeface="Roboto Mono"/>
              </a:rPr>
              <a:t>extent=[xmin, xmax, ymin, ymax]</a:t>
            </a:r>
            <a:r>
              <a:rPr b="1" lang="en"/>
              <a:t>: Maps the grid to specific axis ranges.</a:t>
            </a:r>
            <a:endParaRPr b="1"/>
          </a:p>
          <a:p>
            <a:pPr indent="-317500" lvl="0" marL="457200" rtl="0" algn="l">
              <a:spcBef>
                <a:spcPts val="0"/>
              </a:spcBef>
              <a:spcAft>
                <a:spcPts val="0"/>
              </a:spcAft>
              <a:buSzPts val="1400"/>
              <a:buChar char="●"/>
            </a:pPr>
            <a:r>
              <a:rPr b="1" lang="en"/>
              <a:t>Graph: A visually smooth surface without discrete contour steps.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0" name="Shape 850"/>
        <p:cNvGrpSpPr/>
        <p:nvPr/>
      </p:nvGrpSpPr>
      <p:grpSpPr>
        <a:xfrm>
          <a:off x="0" y="0"/>
          <a:ext cx="0" cy="0"/>
          <a:chOff x="0" y="0"/>
          <a:chExt cx="0" cy="0"/>
        </a:xfrm>
      </p:grpSpPr>
      <p:sp>
        <p:nvSpPr>
          <p:cNvPr id="851" name="Google Shape;851;p97"/>
          <p:cNvSpPr txBox="1"/>
          <p:nvPr/>
        </p:nvSpPr>
        <p:spPr>
          <a:xfrm>
            <a:off x="195175" y="206650"/>
            <a:ext cx="33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Combining Contour and Image Plots</a:t>
            </a:r>
            <a:endParaRPr b="1">
              <a:solidFill>
                <a:schemeClr val="dk2"/>
              </a:solidFill>
              <a:latin typeface="Inter"/>
              <a:ea typeface="Inter"/>
              <a:cs typeface="Inter"/>
              <a:sym typeface="Inter"/>
            </a:endParaRPr>
          </a:p>
        </p:txBody>
      </p:sp>
      <p:sp>
        <p:nvSpPr>
          <p:cNvPr id="852" name="Google Shape;852;p97"/>
          <p:cNvSpPr txBox="1"/>
          <p:nvPr/>
        </p:nvSpPr>
        <p:spPr>
          <a:xfrm>
            <a:off x="310000" y="6659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53" name="Google Shape;853;p97"/>
          <p:cNvPicPr preferRelativeResize="0"/>
          <p:nvPr/>
        </p:nvPicPr>
        <p:blipFill>
          <a:blip r:embed="rId3">
            <a:alphaModFix/>
          </a:blip>
          <a:stretch>
            <a:fillRect/>
          </a:stretch>
        </p:blipFill>
        <p:spPr>
          <a:xfrm>
            <a:off x="195175" y="665900"/>
            <a:ext cx="5143500" cy="1733625"/>
          </a:xfrm>
          <a:prstGeom prst="rect">
            <a:avLst/>
          </a:prstGeom>
          <a:noFill/>
          <a:ln>
            <a:noFill/>
          </a:ln>
        </p:spPr>
      </p:pic>
      <p:sp>
        <p:nvSpPr>
          <p:cNvPr id="854" name="Google Shape;854;p97"/>
          <p:cNvSpPr txBox="1"/>
          <p:nvPr/>
        </p:nvSpPr>
        <p:spPr>
          <a:xfrm>
            <a:off x="275550" y="25488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55" name="Google Shape;855;p97"/>
          <p:cNvPicPr preferRelativeResize="0"/>
          <p:nvPr/>
        </p:nvPicPr>
        <p:blipFill>
          <a:blip r:embed="rId4">
            <a:alphaModFix/>
          </a:blip>
          <a:stretch>
            <a:fillRect/>
          </a:stretch>
        </p:blipFill>
        <p:spPr>
          <a:xfrm>
            <a:off x="4572000" y="2399525"/>
            <a:ext cx="4371125" cy="2591575"/>
          </a:xfrm>
          <a:prstGeom prst="rect">
            <a:avLst/>
          </a:prstGeom>
          <a:noFill/>
          <a:ln>
            <a:noFill/>
          </a:ln>
        </p:spPr>
      </p:pic>
      <p:sp>
        <p:nvSpPr>
          <p:cNvPr id="856" name="Google Shape;856;p97"/>
          <p:cNvSpPr txBox="1"/>
          <p:nvPr/>
        </p:nvSpPr>
        <p:spPr>
          <a:xfrm>
            <a:off x="229625" y="2743975"/>
            <a:ext cx="44316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plt.contour</a:t>
            </a:r>
            <a:r>
              <a:rPr b="1" lang="en" sz="1300"/>
              <a:t> and </a:t>
            </a:r>
            <a:r>
              <a:rPr b="1" lang="en" sz="1300">
                <a:solidFill>
                  <a:srgbClr val="188038"/>
                </a:solidFill>
                <a:latin typeface="Roboto Mono"/>
                <a:ea typeface="Roboto Mono"/>
                <a:cs typeface="Roboto Mono"/>
                <a:sym typeface="Roboto Mono"/>
              </a:rPr>
              <a:t>plt.imshow</a:t>
            </a:r>
            <a:r>
              <a:rPr b="1" lang="en" sz="1300"/>
              <a:t> are combined for enhanced visualization.</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alpha=0.5</a:t>
            </a:r>
            <a:r>
              <a:rPr b="1" lang="en" sz="1300"/>
              <a:t>: Adds transparency to the background image.</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plt.clabel</a:t>
            </a:r>
            <a:r>
              <a:rPr b="1" lang="en" sz="1300"/>
              <a:t>: Labels contours directly on the plot.</a:t>
            </a:r>
            <a:endParaRPr b="1" sz="1300"/>
          </a:p>
          <a:p>
            <a:pPr indent="-311150" lvl="0" marL="457200" rtl="0" algn="l">
              <a:spcBef>
                <a:spcPts val="0"/>
              </a:spcBef>
              <a:spcAft>
                <a:spcPts val="0"/>
              </a:spcAft>
              <a:buSzPts val="1300"/>
              <a:buChar char="●"/>
            </a:pPr>
            <a:r>
              <a:rPr b="1" lang="en" sz="1300"/>
              <a:t>Graph: Highlights contours over a smooth color-coded background.</a:t>
            </a:r>
            <a:endParaRPr b="1"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60" name="Shape 860"/>
        <p:cNvGrpSpPr/>
        <p:nvPr/>
      </p:nvGrpSpPr>
      <p:grpSpPr>
        <a:xfrm>
          <a:off x="0" y="0"/>
          <a:ext cx="0" cy="0"/>
          <a:chOff x="0" y="0"/>
          <a:chExt cx="0" cy="0"/>
        </a:xfrm>
      </p:grpSpPr>
      <p:sp>
        <p:nvSpPr>
          <p:cNvPr id="861" name="Google Shape;861;p98"/>
          <p:cNvSpPr txBox="1"/>
          <p:nvPr/>
        </p:nvSpPr>
        <p:spPr>
          <a:xfrm>
            <a:off x="114800" y="126300"/>
            <a:ext cx="6613200" cy="24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Considerations with </a:t>
            </a:r>
            <a:r>
              <a:rPr b="1" lang="en" sz="1500">
                <a:solidFill>
                  <a:srgbClr val="188038"/>
                </a:solidFill>
                <a:latin typeface="Roboto Mono"/>
                <a:ea typeface="Roboto Mono"/>
                <a:cs typeface="Roboto Mono"/>
                <a:sym typeface="Roboto Mono"/>
              </a:rPr>
              <a:t>plt.imshow</a:t>
            </a:r>
            <a:endParaRPr b="1" sz="1500">
              <a:solidFill>
                <a:srgbClr val="188038"/>
              </a:solidFill>
              <a:latin typeface="Roboto Mono"/>
              <a:ea typeface="Roboto Mono"/>
              <a:cs typeface="Roboto Mono"/>
              <a:sym typeface="Roboto Mono"/>
            </a:endParaRPr>
          </a:p>
          <a:p>
            <a:pPr indent="-311150" lvl="0" marL="457200" rtl="0" algn="l">
              <a:lnSpc>
                <a:spcPct val="115000"/>
              </a:lnSpc>
              <a:spcBef>
                <a:spcPts val="1200"/>
              </a:spcBef>
              <a:spcAft>
                <a:spcPts val="0"/>
              </a:spcAft>
              <a:buSzPts val="1300"/>
              <a:buAutoNum type="arabicPeriod"/>
            </a:pPr>
            <a:r>
              <a:rPr b="1" lang="en" sz="1300"/>
              <a:t>Gridless Axes:</a:t>
            </a:r>
            <a:endParaRPr b="1" sz="1300"/>
          </a:p>
          <a:p>
            <a:pPr indent="-311150" lvl="1" marL="9144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plt.imshow</a:t>
            </a:r>
            <a:r>
              <a:rPr b="1" lang="en" sz="1300"/>
              <a:t> doesn’t use xxx and yyy grids; manual extents must be specified.</a:t>
            </a:r>
            <a:endParaRPr b="1" sz="1300"/>
          </a:p>
          <a:p>
            <a:pPr indent="-311150" lvl="0" marL="457200" rtl="0" algn="l">
              <a:lnSpc>
                <a:spcPct val="115000"/>
              </a:lnSpc>
              <a:spcBef>
                <a:spcPts val="0"/>
              </a:spcBef>
              <a:spcAft>
                <a:spcPts val="0"/>
              </a:spcAft>
              <a:buSzPts val="1300"/>
              <a:buAutoNum type="arabicPeriod"/>
            </a:pPr>
            <a:r>
              <a:rPr b="1" lang="en" sz="1300"/>
              <a:t>Origin:</a:t>
            </a:r>
            <a:endParaRPr b="1" sz="1300"/>
          </a:p>
          <a:p>
            <a:pPr indent="-311150" lvl="1" marL="914400" rtl="0" algn="l">
              <a:lnSpc>
                <a:spcPct val="115000"/>
              </a:lnSpc>
              <a:spcBef>
                <a:spcPts val="0"/>
              </a:spcBef>
              <a:spcAft>
                <a:spcPts val="0"/>
              </a:spcAft>
              <a:buSzPts val="1300"/>
              <a:buChar char="○"/>
            </a:pPr>
            <a:r>
              <a:rPr b="1" lang="en" sz="1300"/>
              <a:t>Defaults to the top-left (</a:t>
            </a:r>
            <a:r>
              <a:rPr b="1" lang="en" sz="1300">
                <a:solidFill>
                  <a:srgbClr val="188038"/>
                </a:solidFill>
                <a:latin typeface="Roboto Mono"/>
                <a:ea typeface="Roboto Mono"/>
                <a:cs typeface="Roboto Mono"/>
                <a:sym typeface="Roboto Mono"/>
              </a:rPr>
              <a:t>origin='upper'</a:t>
            </a:r>
            <a:r>
              <a:rPr b="1" lang="en" sz="1300"/>
              <a:t>). Use </a:t>
            </a:r>
            <a:r>
              <a:rPr b="1" lang="en" sz="1300">
                <a:solidFill>
                  <a:srgbClr val="188038"/>
                </a:solidFill>
                <a:latin typeface="Roboto Mono"/>
                <a:ea typeface="Roboto Mono"/>
                <a:cs typeface="Roboto Mono"/>
                <a:sym typeface="Roboto Mono"/>
              </a:rPr>
              <a:t>origin='lower'</a:t>
            </a:r>
            <a:r>
              <a:rPr b="1" lang="en" sz="1300"/>
              <a:t> for gridded data.</a:t>
            </a:r>
            <a:endParaRPr b="1" sz="1300"/>
          </a:p>
          <a:p>
            <a:pPr indent="-311150" lvl="0" marL="457200" rtl="0" algn="l">
              <a:lnSpc>
                <a:spcPct val="115000"/>
              </a:lnSpc>
              <a:spcBef>
                <a:spcPts val="0"/>
              </a:spcBef>
              <a:spcAft>
                <a:spcPts val="0"/>
              </a:spcAft>
              <a:buSzPts val="1300"/>
              <a:buAutoNum type="arabicPeriod"/>
            </a:pPr>
            <a:r>
              <a:rPr b="1" lang="en" sz="1300"/>
              <a:t>Aspect Ratio:</a:t>
            </a:r>
            <a:endParaRPr b="1" sz="1300"/>
          </a:p>
          <a:p>
            <a:pPr indent="-311150" lvl="1" marL="914400" rtl="0" algn="l">
              <a:lnSpc>
                <a:spcPct val="115000"/>
              </a:lnSpc>
              <a:spcBef>
                <a:spcPts val="0"/>
              </a:spcBef>
              <a:spcAft>
                <a:spcPts val="0"/>
              </a:spcAft>
              <a:buSzPts val="1300"/>
              <a:buChar char="○"/>
            </a:pPr>
            <a:r>
              <a:rPr b="1" lang="en" sz="1300"/>
              <a:t>Automatically adjusts to data; override with </a:t>
            </a:r>
            <a:r>
              <a:rPr b="1" lang="en" sz="1300">
                <a:solidFill>
                  <a:srgbClr val="188038"/>
                </a:solidFill>
                <a:latin typeface="Roboto Mono"/>
                <a:ea typeface="Roboto Mono"/>
                <a:cs typeface="Roboto Mono"/>
                <a:sym typeface="Roboto Mono"/>
              </a:rPr>
              <a:t>aspect='equal'</a:t>
            </a:r>
            <a:r>
              <a:rPr b="1" lang="en" sz="1300"/>
              <a:t>.</a:t>
            </a:r>
            <a:endParaRPr b="1">
              <a:solidFill>
                <a:schemeClr val="dk2"/>
              </a:solidFill>
              <a:latin typeface="Inter"/>
              <a:ea typeface="Inter"/>
              <a:cs typeface="Inter"/>
              <a:sym typeface="Inter"/>
            </a:endParaRPr>
          </a:p>
        </p:txBody>
      </p:sp>
      <p:sp>
        <p:nvSpPr>
          <p:cNvPr id="862" name="Google Shape;862;p98"/>
          <p:cNvSpPr txBox="1"/>
          <p:nvPr/>
        </p:nvSpPr>
        <p:spPr>
          <a:xfrm>
            <a:off x="344425" y="2606200"/>
            <a:ext cx="6613200" cy="18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Use Cases</a:t>
            </a:r>
            <a:endParaRPr b="1" sz="1500"/>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plt.contour</a:t>
            </a:r>
            <a:r>
              <a:rPr b="1" lang="en" sz="1300"/>
              <a:t>: Highlight specific data levels.</a:t>
            </a:r>
            <a:endParaRPr b="1" sz="1300"/>
          </a:p>
          <a:p>
            <a:pPr indent="-311150" lvl="0" marL="4572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plt.contourf</a:t>
            </a:r>
            <a:r>
              <a:rPr b="1" lang="en" sz="1300"/>
              <a:t>: Ideal for filled visualizations.</a:t>
            </a:r>
            <a:endParaRPr b="1" sz="1300"/>
          </a:p>
          <a:p>
            <a:pPr indent="-311150" lvl="0" marL="4572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plt.imshow</a:t>
            </a:r>
            <a:r>
              <a:rPr b="1" lang="en" sz="1300"/>
              <a:t>: Suitable for smooth color transitions.</a:t>
            </a:r>
            <a:endParaRPr b="1" sz="1300"/>
          </a:p>
          <a:p>
            <a:pPr indent="-311150" lvl="0" marL="457200" rtl="0" algn="l">
              <a:lnSpc>
                <a:spcPct val="115000"/>
              </a:lnSpc>
              <a:spcBef>
                <a:spcPts val="0"/>
              </a:spcBef>
              <a:spcAft>
                <a:spcPts val="0"/>
              </a:spcAft>
              <a:buSzPts val="1300"/>
              <a:buChar char="●"/>
            </a:pPr>
            <a:r>
              <a:rPr b="1" lang="en" sz="1300"/>
              <a:t>Combining Plots: Achieves detailed and visually appealing representations</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66" name="Shape 866"/>
        <p:cNvGrpSpPr/>
        <p:nvPr/>
      </p:nvGrpSpPr>
      <p:grpSpPr>
        <a:xfrm>
          <a:off x="0" y="0"/>
          <a:ext cx="0" cy="0"/>
          <a:chOff x="0" y="0"/>
          <a:chExt cx="0" cy="0"/>
        </a:xfrm>
      </p:grpSpPr>
      <p:sp>
        <p:nvSpPr>
          <p:cNvPr id="867" name="Google Shape;867;p99"/>
          <p:cNvSpPr txBox="1"/>
          <p:nvPr/>
        </p:nvSpPr>
        <p:spPr>
          <a:xfrm>
            <a:off x="172225" y="160725"/>
            <a:ext cx="66132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highlight>
                  <a:srgbClr val="FFFFFF"/>
                </a:highlight>
              </a:rPr>
              <a:t>Histograms, Binnings, and Density</a:t>
            </a:r>
            <a:endParaRPr sz="1200">
              <a:solidFill>
                <a:schemeClr val="dk2"/>
              </a:solidFill>
              <a:latin typeface="Inter"/>
              <a:ea typeface="Inter"/>
              <a:cs typeface="Inter"/>
              <a:sym typeface="Inter"/>
            </a:endParaRPr>
          </a:p>
        </p:txBody>
      </p:sp>
      <p:sp>
        <p:nvSpPr>
          <p:cNvPr id="868" name="Google Shape;868;p99"/>
          <p:cNvSpPr txBox="1"/>
          <p:nvPr/>
        </p:nvSpPr>
        <p:spPr>
          <a:xfrm>
            <a:off x="310000" y="815150"/>
            <a:ext cx="5051700" cy="12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One-Dimensional Histograms</a:t>
            </a:r>
            <a:endParaRPr b="1" sz="1500"/>
          </a:p>
          <a:p>
            <a:pPr indent="0" lvl="0" marL="0" rtl="0" algn="l">
              <a:lnSpc>
                <a:spcPct val="115000"/>
              </a:lnSpc>
              <a:spcBef>
                <a:spcPts val="1200"/>
              </a:spcBef>
              <a:spcAft>
                <a:spcPts val="1200"/>
              </a:spcAft>
              <a:buNone/>
            </a:pPr>
            <a:r>
              <a:rPr b="1" lang="en" sz="1300"/>
              <a:t>Histograms provide a visual representation of data distribution. Using Matplotlib's </a:t>
            </a:r>
            <a:r>
              <a:rPr b="1" lang="en" sz="1300">
                <a:solidFill>
                  <a:srgbClr val="188038"/>
                </a:solidFill>
                <a:latin typeface="Roboto Mono"/>
                <a:ea typeface="Roboto Mono"/>
                <a:cs typeface="Roboto Mono"/>
                <a:sym typeface="Roboto Mono"/>
              </a:rPr>
              <a:t>plt.hist</a:t>
            </a:r>
            <a:r>
              <a:rPr b="1" lang="en" sz="1300"/>
              <a:t> function, you can quickly create a histogram.</a:t>
            </a:r>
            <a:endParaRPr b="1">
              <a:solidFill>
                <a:schemeClr val="dk2"/>
              </a:solidFill>
              <a:latin typeface="Inter"/>
              <a:ea typeface="Inter"/>
              <a:cs typeface="Inter"/>
              <a:sym typeface="Inter"/>
            </a:endParaRPr>
          </a:p>
        </p:txBody>
      </p:sp>
      <p:sp>
        <p:nvSpPr>
          <p:cNvPr id="869" name="Google Shape;869;p99"/>
          <p:cNvSpPr txBox="1"/>
          <p:nvPr/>
        </p:nvSpPr>
        <p:spPr>
          <a:xfrm>
            <a:off x="390350" y="25028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70" name="Google Shape;870;p99"/>
          <p:cNvPicPr preferRelativeResize="0"/>
          <p:nvPr/>
        </p:nvPicPr>
        <p:blipFill>
          <a:blip r:embed="rId3">
            <a:alphaModFix/>
          </a:blip>
          <a:stretch>
            <a:fillRect/>
          </a:stretch>
        </p:blipFill>
        <p:spPr>
          <a:xfrm>
            <a:off x="390350" y="2079650"/>
            <a:ext cx="4569450" cy="1682650"/>
          </a:xfrm>
          <a:prstGeom prst="rect">
            <a:avLst/>
          </a:prstGeom>
          <a:noFill/>
          <a:ln>
            <a:noFill/>
          </a:ln>
        </p:spPr>
      </p:pic>
      <p:sp>
        <p:nvSpPr>
          <p:cNvPr id="871" name="Google Shape;871;p99"/>
          <p:cNvSpPr txBox="1"/>
          <p:nvPr/>
        </p:nvSpPr>
        <p:spPr>
          <a:xfrm>
            <a:off x="6050500" y="2365100"/>
            <a:ext cx="311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72" name="Google Shape;872;p99"/>
          <p:cNvPicPr preferRelativeResize="0"/>
          <p:nvPr/>
        </p:nvPicPr>
        <p:blipFill>
          <a:blip r:embed="rId4">
            <a:alphaModFix/>
          </a:blip>
          <a:stretch>
            <a:fillRect/>
          </a:stretch>
        </p:blipFill>
        <p:spPr>
          <a:xfrm>
            <a:off x="5031850" y="2079650"/>
            <a:ext cx="3785575" cy="2268175"/>
          </a:xfrm>
          <a:prstGeom prst="rect">
            <a:avLst/>
          </a:prstGeom>
          <a:noFill/>
          <a:ln>
            <a:noFill/>
          </a:ln>
        </p:spPr>
      </p:pic>
      <p:sp>
        <p:nvSpPr>
          <p:cNvPr id="873" name="Google Shape;873;p99"/>
          <p:cNvSpPr txBox="1"/>
          <p:nvPr/>
        </p:nvSpPr>
        <p:spPr>
          <a:xfrm>
            <a:off x="172225" y="3915025"/>
            <a:ext cx="45693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plt.hist(data)</a:t>
            </a:r>
            <a:r>
              <a:rPr b="1" lang="en" sz="1300"/>
              <a:t>: Automatically computes bins and counts.</a:t>
            </a:r>
            <a:endParaRPr b="1" sz="1300"/>
          </a:p>
          <a:p>
            <a:pPr indent="-311150" lvl="0" marL="457200" rtl="0" algn="l">
              <a:spcBef>
                <a:spcPts val="0"/>
              </a:spcBef>
              <a:spcAft>
                <a:spcPts val="0"/>
              </a:spcAft>
              <a:buSzPts val="1300"/>
              <a:buChar char="●"/>
            </a:pPr>
            <a:r>
              <a:rPr b="1" lang="en" sz="1300"/>
              <a:t>Graph: Displays a simple histogram of the data distribution.</a:t>
            </a:r>
            <a:endParaRPr b="1">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1" name="Shape 381"/>
        <p:cNvGrpSpPr/>
        <p:nvPr/>
      </p:nvGrpSpPr>
      <p:grpSpPr>
        <a:xfrm>
          <a:off x="0" y="0"/>
          <a:ext cx="0" cy="0"/>
          <a:chOff x="0" y="0"/>
          <a:chExt cx="0" cy="0"/>
        </a:xfrm>
      </p:grpSpPr>
      <p:sp>
        <p:nvSpPr>
          <p:cNvPr id="382" name="Google Shape;382;p46"/>
          <p:cNvSpPr txBox="1"/>
          <p:nvPr/>
        </p:nvSpPr>
        <p:spPr>
          <a:xfrm>
            <a:off x="893675" y="1093800"/>
            <a:ext cx="661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2000"/>
              <a:t>Importance of Matplotlib</a:t>
            </a:r>
            <a:endParaRPr sz="2100">
              <a:solidFill>
                <a:schemeClr val="dk2"/>
              </a:solidFill>
              <a:latin typeface="Inter"/>
              <a:ea typeface="Inter"/>
              <a:cs typeface="Inter"/>
              <a:sym typeface="Inter"/>
            </a:endParaRPr>
          </a:p>
        </p:txBody>
      </p:sp>
      <p:sp>
        <p:nvSpPr>
          <p:cNvPr id="383" name="Google Shape;383;p46"/>
          <p:cNvSpPr txBox="1"/>
          <p:nvPr/>
        </p:nvSpPr>
        <p:spPr>
          <a:xfrm>
            <a:off x="1034825" y="1905000"/>
            <a:ext cx="66132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Inter"/>
              <a:buChar char="●"/>
            </a:pPr>
            <a:r>
              <a:rPr b="1" lang="en" sz="1500">
                <a:solidFill>
                  <a:schemeClr val="dk2"/>
                </a:solidFill>
                <a:latin typeface="Inter"/>
                <a:ea typeface="Inter"/>
                <a:cs typeface="Inter"/>
                <a:sym typeface="Inter"/>
              </a:rPr>
              <a:t>Despite competition, Matplotlib is likely to remain a crucial component of the Python data visualization ecosystem.</a:t>
            </a:r>
            <a:endParaRPr b="1" sz="1500">
              <a:solidFill>
                <a:schemeClr val="dk2"/>
              </a:solidFill>
              <a:latin typeface="Inter"/>
              <a:ea typeface="Inter"/>
              <a:cs typeface="Inter"/>
              <a:sym typeface="Inter"/>
            </a:endParaRPr>
          </a:p>
        </p:txBody>
      </p:sp>
      <p:sp>
        <p:nvSpPr>
          <p:cNvPr id="384" name="Google Shape;384;p46"/>
          <p:cNvSpPr txBox="1"/>
          <p:nvPr/>
        </p:nvSpPr>
        <p:spPr>
          <a:xfrm>
            <a:off x="1034825" y="2916300"/>
            <a:ext cx="66132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Inter"/>
              <a:buChar char="●"/>
            </a:pPr>
            <a:r>
              <a:rPr b="1" lang="en" sz="1500">
                <a:solidFill>
                  <a:schemeClr val="dk2"/>
                </a:solidFill>
                <a:latin typeface="Inter"/>
                <a:ea typeface="Inter"/>
                <a:cs typeface="Inter"/>
                <a:sym typeface="Inter"/>
              </a:rPr>
              <a:t>Modern tools complement rather than completely replace Matplotlib, ensuring its continued relevance.</a:t>
            </a:r>
            <a:endParaRPr b="1" sz="1500">
              <a:solidFill>
                <a:schemeClr val="dk2"/>
              </a:solidFill>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7" name="Shape 877"/>
        <p:cNvGrpSpPr/>
        <p:nvPr/>
      </p:nvGrpSpPr>
      <p:grpSpPr>
        <a:xfrm>
          <a:off x="0" y="0"/>
          <a:ext cx="0" cy="0"/>
          <a:chOff x="0" y="0"/>
          <a:chExt cx="0" cy="0"/>
        </a:xfrm>
      </p:grpSpPr>
      <p:sp>
        <p:nvSpPr>
          <p:cNvPr id="878" name="Google Shape;878;p100"/>
          <p:cNvSpPr txBox="1"/>
          <p:nvPr/>
        </p:nvSpPr>
        <p:spPr>
          <a:xfrm>
            <a:off x="264075" y="17222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Customized Histogram</a:t>
            </a:r>
            <a:endParaRPr b="1">
              <a:solidFill>
                <a:schemeClr val="dk2"/>
              </a:solidFill>
              <a:latin typeface="Inter"/>
              <a:ea typeface="Inter"/>
              <a:cs typeface="Inter"/>
              <a:sym typeface="Inter"/>
            </a:endParaRPr>
          </a:p>
        </p:txBody>
      </p:sp>
      <p:sp>
        <p:nvSpPr>
          <p:cNvPr id="879" name="Google Shape;879;p100"/>
          <p:cNvSpPr txBox="1"/>
          <p:nvPr/>
        </p:nvSpPr>
        <p:spPr>
          <a:xfrm>
            <a:off x="447750" y="6888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80" name="Google Shape;880;p100"/>
          <p:cNvPicPr preferRelativeResize="0"/>
          <p:nvPr/>
        </p:nvPicPr>
        <p:blipFill>
          <a:blip r:embed="rId3">
            <a:alphaModFix/>
          </a:blip>
          <a:stretch>
            <a:fillRect/>
          </a:stretch>
        </p:blipFill>
        <p:spPr>
          <a:xfrm>
            <a:off x="264075" y="625025"/>
            <a:ext cx="3800475" cy="666750"/>
          </a:xfrm>
          <a:prstGeom prst="rect">
            <a:avLst/>
          </a:prstGeom>
          <a:noFill/>
          <a:ln>
            <a:noFill/>
          </a:ln>
        </p:spPr>
      </p:pic>
      <p:sp>
        <p:nvSpPr>
          <p:cNvPr id="881" name="Google Shape;881;p100"/>
          <p:cNvSpPr txBox="1"/>
          <p:nvPr/>
        </p:nvSpPr>
        <p:spPr>
          <a:xfrm>
            <a:off x="344425" y="16417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82" name="Google Shape;882;p100"/>
          <p:cNvPicPr preferRelativeResize="0"/>
          <p:nvPr/>
        </p:nvPicPr>
        <p:blipFill>
          <a:blip r:embed="rId4">
            <a:alphaModFix/>
          </a:blip>
          <a:stretch>
            <a:fillRect/>
          </a:stretch>
        </p:blipFill>
        <p:spPr>
          <a:xfrm>
            <a:off x="264075" y="1344363"/>
            <a:ext cx="3486150" cy="2266950"/>
          </a:xfrm>
          <a:prstGeom prst="rect">
            <a:avLst/>
          </a:prstGeom>
          <a:noFill/>
          <a:ln>
            <a:noFill/>
          </a:ln>
        </p:spPr>
      </p:pic>
      <p:sp>
        <p:nvSpPr>
          <p:cNvPr id="883" name="Google Shape;883;p100"/>
          <p:cNvSpPr txBox="1"/>
          <p:nvPr/>
        </p:nvSpPr>
        <p:spPr>
          <a:xfrm>
            <a:off x="264075" y="3663925"/>
            <a:ext cx="6613200" cy="193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Key Customizations:</a:t>
            </a:r>
            <a:endParaRPr b="1"/>
          </a:p>
          <a:p>
            <a:pPr indent="-317500" lvl="0" marL="457200" rtl="0" algn="l">
              <a:lnSpc>
                <a:spcPct val="115000"/>
              </a:lnSpc>
              <a:spcBef>
                <a:spcPts val="1200"/>
              </a:spcBef>
              <a:spcAft>
                <a:spcPts val="0"/>
              </a:spcAft>
              <a:buSzPts val="1400"/>
              <a:buChar char="●"/>
            </a:pPr>
            <a:r>
              <a:rPr b="1" lang="en">
                <a:solidFill>
                  <a:srgbClr val="188038"/>
                </a:solidFill>
                <a:latin typeface="Roboto Mono"/>
                <a:ea typeface="Roboto Mono"/>
                <a:cs typeface="Roboto Mono"/>
                <a:sym typeface="Roboto Mono"/>
              </a:rPr>
              <a:t>bins=30</a:t>
            </a:r>
            <a:r>
              <a:rPr b="1" lang="en"/>
              <a:t>: Specifies 30 equal-width bins.</a:t>
            </a:r>
            <a:endParaRPr b="1"/>
          </a:p>
          <a:p>
            <a:pPr indent="-317500" lvl="0" marL="457200" rtl="0" algn="l">
              <a:lnSpc>
                <a:spcPct val="115000"/>
              </a:lnSpc>
              <a:spcBef>
                <a:spcPts val="0"/>
              </a:spcBef>
              <a:spcAft>
                <a:spcPts val="0"/>
              </a:spcAft>
              <a:buSzPts val="1400"/>
              <a:buChar char="●"/>
            </a:pPr>
            <a:r>
              <a:rPr b="1" lang="en">
                <a:solidFill>
                  <a:srgbClr val="188038"/>
                </a:solidFill>
                <a:latin typeface="Roboto Mono"/>
                <a:ea typeface="Roboto Mono"/>
                <a:cs typeface="Roboto Mono"/>
                <a:sym typeface="Roboto Mono"/>
              </a:rPr>
              <a:t>density=True</a:t>
            </a:r>
            <a:r>
              <a:rPr b="1" lang="en"/>
              <a:t>: Normalizes the histogram.</a:t>
            </a:r>
            <a:endParaRPr b="1"/>
          </a:p>
          <a:p>
            <a:pPr indent="-317500" lvl="0" marL="457200" rtl="0" algn="l">
              <a:lnSpc>
                <a:spcPct val="115000"/>
              </a:lnSpc>
              <a:spcBef>
                <a:spcPts val="0"/>
              </a:spcBef>
              <a:spcAft>
                <a:spcPts val="0"/>
              </a:spcAft>
              <a:buSzPts val="1400"/>
              <a:buChar char="●"/>
            </a:pPr>
            <a:r>
              <a:rPr b="1" lang="en">
                <a:solidFill>
                  <a:srgbClr val="188038"/>
                </a:solidFill>
                <a:latin typeface="Roboto Mono"/>
                <a:ea typeface="Roboto Mono"/>
                <a:cs typeface="Roboto Mono"/>
                <a:sym typeface="Roboto Mono"/>
              </a:rPr>
              <a:t>alpha=0.5</a:t>
            </a:r>
            <a:r>
              <a:rPr b="1" lang="en"/>
              <a:t>: Adjusts transparency.</a:t>
            </a:r>
            <a:endParaRPr b="1"/>
          </a:p>
          <a:p>
            <a:pPr indent="-317500" lvl="0" marL="457200" rtl="0" algn="l">
              <a:lnSpc>
                <a:spcPct val="115000"/>
              </a:lnSpc>
              <a:spcBef>
                <a:spcPts val="0"/>
              </a:spcBef>
              <a:spcAft>
                <a:spcPts val="0"/>
              </a:spcAft>
              <a:buSzPts val="1400"/>
              <a:buChar char="●"/>
            </a:pPr>
            <a:r>
              <a:rPr b="1" lang="en">
                <a:solidFill>
                  <a:srgbClr val="188038"/>
                </a:solidFill>
                <a:latin typeface="Roboto Mono"/>
                <a:ea typeface="Roboto Mono"/>
                <a:cs typeface="Roboto Mono"/>
                <a:sym typeface="Roboto Mono"/>
              </a:rPr>
              <a:t>histtype='stepfilled'</a:t>
            </a:r>
            <a:r>
              <a:rPr b="1" lang="en"/>
              <a:t>: Creates a filled step plot.</a:t>
            </a:r>
            <a:endParaRPr b="1"/>
          </a:p>
          <a:p>
            <a:pPr indent="0" lvl="0" marL="0" rtl="0" algn="l">
              <a:spcBef>
                <a:spcPts val="1200"/>
              </a:spcBef>
              <a:spcAft>
                <a:spcPts val="0"/>
              </a:spcAft>
              <a:buNone/>
            </a:pPr>
            <a:r>
              <a:t/>
            </a:r>
            <a:endParaRPr b="1" sz="1500">
              <a:solidFill>
                <a:schemeClr val="dk2"/>
              </a:solidFill>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87" name="Shape 887"/>
        <p:cNvGrpSpPr/>
        <p:nvPr/>
      </p:nvGrpSpPr>
      <p:grpSpPr>
        <a:xfrm>
          <a:off x="0" y="0"/>
          <a:ext cx="0" cy="0"/>
          <a:chOff x="0" y="0"/>
          <a:chExt cx="0" cy="0"/>
        </a:xfrm>
      </p:grpSpPr>
      <p:sp>
        <p:nvSpPr>
          <p:cNvPr id="888" name="Google Shape;888;p101"/>
          <p:cNvSpPr txBox="1"/>
          <p:nvPr/>
        </p:nvSpPr>
        <p:spPr>
          <a:xfrm>
            <a:off x="172225" y="57425"/>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Comparing Distributions</a:t>
            </a:r>
            <a:endParaRPr b="1">
              <a:solidFill>
                <a:schemeClr val="dk2"/>
              </a:solidFill>
              <a:latin typeface="Inter"/>
              <a:ea typeface="Inter"/>
              <a:cs typeface="Inter"/>
              <a:sym typeface="Inter"/>
            </a:endParaRPr>
          </a:p>
        </p:txBody>
      </p:sp>
      <p:sp>
        <p:nvSpPr>
          <p:cNvPr id="889" name="Google Shape;889;p101"/>
          <p:cNvSpPr txBox="1"/>
          <p:nvPr/>
        </p:nvSpPr>
        <p:spPr>
          <a:xfrm>
            <a:off x="344425" y="711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90" name="Google Shape;890;p101"/>
          <p:cNvPicPr preferRelativeResize="0"/>
          <p:nvPr/>
        </p:nvPicPr>
        <p:blipFill>
          <a:blip r:embed="rId3">
            <a:alphaModFix/>
          </a:blip>
          <a:stretch>
            <a:fillRect/>
          </a:stretch>
        </p:blipFill>
        <p:spPr>
          <a:xfrm>
            <a:off x="172225" y="537975"/>
            <a:ext cx="5229225" cy="1743075"/>
          </a:xfrm>
          <a:prstGeom prst="rect">
            <a:avLst/>
          </a:prstGeom>
          <a:noFill/>
          <a:ln>
            <a:noFill/>
          </a:ln>
        </p:spPr>
      </p:pic>
      <p:sp>
        <p:nvSpPr>
          <p:cNvPr id="891" name="Google Shape;891;p101"/>
          <p:cNvSpPr txBox="1"/>
          <p:nvPr/>
        </p:nvSpPr>
        <p:spPr>
          <a:xfrm>
            <a:off x="287025" y="2571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892" name="Google Shape;892;p101"/>
          <p:cNvPicPr preferRelativeResize="0"/>
          <p:nvPr/>
        </p:nvPicPr>
        <p:blipFill>
          <a:blip r:embed="rId4">
            <a:alphaModFix/>
          </a:blip>
          <a:stretch>
            <a:fillRect/>
          </a:stretch>
        </p:blipFill>
        <p:spPr>
          <a:xfrm>
            <a:off x="172225" y="2456800"/>
            <a:ext cx="2816113" cy="1897650"/>
          </a:xfrm>
          <a:prstGeom prst="rect">
            <a:avLst/>
          </a:prstGeom>
          <a:noFill/>
          <a:ln>
            <a:noFill/>
          </a:ln>
        </p:spPr>
      </p:pic>
      <p:sp>
        <p:nvSpPr>
          <p:cNvPr id="893" name="Google Shape;893;p101"/>
          <p:cNvSpPr txBox="1"/>
          <p:nvPr/>
        </p:nvSpPr>
        <p:spPr>
          <a:xfrm>
            <a:off x="172225" y="4431675"/>
            <a:ext cx="661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b="1" lang="en">
                <a:solidFill>
                  <a:schemeClr val="dk2"/>
                </a:solidFill>
                <a:latin typeface="Inter"/>
                <a:ea typeface="Inter"/>
                <a:cs typeface="Inter"/>
                <a:sym typeface="Inter"/>
              </a:rPr>
              <a:t>Multiple datasets are compared using transparency and a consistent style.</a:t>
            </a:r>
            <a:endParaRPr b="1">
              <a:solidFill>
                <a:schemeClr val="dk2"/>
              </a:solidFill>
              <a:latin typeface="Inter"/>
              <a:ea typeface="Inter"/>
              <a:cs typeface="Inter"/>
              <a:sym typeface="Inte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97" name="Shape 897"/>
        <p:cNvGrpSpPr/>
        <p:nvPr/>
      </p:nvGrpSpPr>
      <p:grpSpPr>
        <a:xfrm>
          <a:off x="0" y="0"/>
          <a:ext cx="0" cy="0"/>
          <a:chOff x="0" y="0"/>
          <a:chExt cx="0" cy="0"/>
        </a:xfrm>
      </p:grpSpPr>
      <p:sp>
        <p:nvSpPr>
          <p:cNvPr id="898" name="Google Shape;898;p102"/>
          <p:cNvSpPr txBox="1"/>
          <p:nvPr/>
        </p:nvSpPr>
        <p:spPr>
          <a:xfrm>
            <a:off x="344425" y="275550"/>
            <a:ext cx="28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Computing Histogram Values</a:t>
            </a:r>
            <a:endParaRPr b="1">
              <a:solidFill>
                <a:schemeClr val="dk2"/>
              </a:solidFill>
              <a:latin typeface="Inter"/>
              <a:ea typeface="Inter"/>
              <a:cs typeface="Inter"/>
              <a:sym typeface="Inter"/>
            </a:endParaRPr>
          </a:p>
        </p:txBody>
      </p:sp>
      <p:sp>
        <p:nvSpPr>
          <p:cNvPr id="899" name="Google Shape;899;p102"/>
          <p:cNvSpPr txBox="1"/>
          <p:nvPr/>
        </p:nvSpPr>
        <p:spPr>
          <a:xfrm>
            <a:off x="528125" y="8036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00" name="Google Shape;900;p102"/>
          <p:cNvPicPr preferRelativeResize="0"/>
          <p:nvPr/>
        </p:nvPicPr>
        <p:blipFill>
          <a:blip r:embed="rId3">
            <a:alphaModFix/>
          </a:blip>
          <a:stretch>
            <a:fillRect/>
          </a:stretch>
        </p:blipFill>
        <p:spPr>
          <a:xfrm>
            <a:off x="447750" y="728350"/>
            <a:ext cx="3552825" cy="790575"/>
          </a:xfrm>
          <a:prstGeom prst="rect">
            <a:avLst/>
          </a:prstGeom>
          <a:noFill/>
          <a:ln>
            <a:noFill/>
          </a:ln>
        </p:spPr>
      </p:pic>
      <p:sp>
        <p:nvSpPr>
          <p:cNvPr id="901" name="Google Shape;901;p102"/>
          <p:cNvSpPr txBox="1"/>
          <p:nvPr/>
        </p:nvSpPr>
        <p:spPr>
          <a:xfrm>
            <a:off x="344425" y="1786650"/>
            <a:ext cx="4213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np.histogram</a:t>
            </a:r>
            <a:r>
              <a:rPr b="1" lang="en" sz="1300"/>
              <a:t>: Calculates bin counts without plotting.</a:t>
            </a:r>
            <a:endParaRPr b="1" sz="1300"/>
          </a:p>
          <a:p>
            <a:pPr indent="-311150" lvl="0" marL="457200" rtl="0" algn="l">
              <a:spcBef>
                <a:spcPts val="0"/>
              </a:spcBef>
              <a:spcAft>
                <a:spcPts val="0"/>
              </a:spcAft>
              <a:buSzPts val="1300"/>
              <a:buChar char="●"/>
            </a:pPr>
            <a:r>
              <a:rPr b="1" lang="en" sz="1300"/>
              <a:t>Output: Array of counts for each bin.</a:t>
            </a:r>
            <a:endParaRPr b="1">
              <a:solidFill>
                <a:schemeClr val="dk2"/>
              </a:solidFill>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5" name="Shape 905"/>
        <p:cNvGrpSpPr/>
        <p:nvPr/>
      </p:nvGrpSpPr>
      <p:grpSpPr>
        <a:xfrm>
          <a:off x="0" y="0"/>
          <a:ext cx="0" cy="0"/>
          <a:chOff x="0" y="0"/>
          <a:chExt cx="0" cy="0"/>
        </a:xfrm>
      </p:grpSpPr>
      <p:sp>
        <p:nvSpPr>
          <p:cNvPr id="906" name="Google Shape;906;p103"/>
          <p:cNvSpPr txBox="1"/>
          <p:nvPr/>
        </p:nvSpPr>
        <p:spPr>
          <a:xfrm>
            <a:off x="183700" y="172225"/>
            <a:ext cx="6613200" cy="10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Two-Dimensional Histograms</a:t>
            </a:r>
            <a:endParaRPr b="1" sz="1500"/>
          </a:p>
          <a:p>
            <a:pPr indent="0" lvl="0" marL="0" rtl="0" algn="l">
              <a:lnSpc>
                <a:spcPct val="115000"/>
              </a:lnSpc>
              <a:spcBef>
                <a:spcPts val="1400"/>
              </a:spcBef>
              <a:spcAft>
                <a:spcPts val="400"/>
              </a:spcAft>
              <a:buNone/>
            </a:pPr>
            <a:r>
              <a:rPr b="1" lang="en" sz="1300"/>
              <a:t> Histograms can be extended to two dimensions by dividing data into a 2D grid      of bins.</a:t>
            </a:r>
            <a:endParaRPr b="1">
              <a:solidFill>
                <a:schemeClr val="dk2"/>
              </a:solidFill>
              <a:latin typeface="Inter"/>
              <a:ea typeface="Inter"/>
              <a:cs typeface="Inter"/>
              <a:sym typeface="Inter"/>
            </a:endParaRPr>
          </a:p>
        </p:txBody>
      </p:sp>
      <p:sp>
        <p:nvSpPr>
          <p:cNvPr id="907" name="Google Shape;907;p103"/>
          <p:cNvSpPr txBox="1"/>
          <p:nvPr/>
        </p:nvSpPr>
        <p:spPr>
          <a:xfrm>
            <a:off x="321475" y="12744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08" name="Google Shape;908;p103"/>
          <p:cNvPicPr preferRelativeResize="0"/>
          <p:nvPr/>
        </p:nvPicPr>
        <p:blipFill>
          <a:blip r:embed="rId3">
            <a:alphaModFix/>
          </a:blip>
          <a:stretch>
            <a:fillRect/>
          </a:stretch>
        </p:blipFill>
        <p:spPr>
          <a:xfrm>
            <a:off x="321475" y="1428700"/>
            <a:ext cx="4388300" cy="810100"/>
          </a:xfrm>
          <a:prstGeom prst="rect">
            <a:avLst/>
          </a:prstGeom>
          <a:noFill/>
          <a:ln>
            <a:noFill/>
          </a:ln>
        </p:spPr>
      </p:pic>
      <p:sp>
        <p:nvSpPr>
          <p:cNvPr id="909" name="Google Shape;909;p103"/>
          <p:cNvSpPr txBox="1"/>
          <p:nvPr/>
        </p:nvSpPr>
        <p:spPr>
          <a:xfrm>
            <a:off x="275550" y="2460875"/>
            <a:ext cx="6659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Font typeface="Inter"/>
              <a:buChar char="●"/>
            </a:pPr>
            <a:r>
              <a:rPr b="1" lang="en">
                <a:solidFill>
                  <a:schemeClr val="dk2"/>
                </a:solidFill>
                <a:latin typeface="Inter"/>
                <a:ea typeface="Inter"/>
                <a:cs typeface="Inter"/>
                <a:sym typeface="Inter"/>
              </a:rPr>
              <a:t>Data is drawn from a multivariate normal distribution.</a:t>
            </a:r>
            <a:endParaRPr b="1">
              <a:solidFill>
                <a:schemeClr val="dk2"/>
              </a:solidFill>
              <a:latin typeface="Inter"/>
              <a:ea typeface="Inter"/>
              <a:cs typeface="Inter"/>
              <a:sym typeface="Inte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3" name="Shape 913"/>
        <p:cNvGrpSpPr/>
        <p:nvPr/>
      </p:nvGrpSpPr>
      <p:grpSpPr>
        <a:xfrm>
          <a:off x="0" y="0"/>
          <a:ext cx="0" cy="0"/>
          <a:chOff x="0" y="0"/>
          <a:chExt cx="0" cy="0"/>
        </a:xfrm>
      </p:grpSpPr>
      <p:sp>
        <p:nvSpPr>
          <p:cNvPr id="914" name="Google Shape;914;p104"/>
          <p:cNvSpPr txBox="1"/>
          <p:nvPr/>
        </p:nvSpPr>
        <p:spPr>
          <a:xfrm>
            <a:off x="218150" y="172225"/>
            <a:ext cx="6613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300"/>
              <a:t>2D Histogram with </a:t>
            </a:r>
            <a:r>
              <a:rPr b="1" lang="en" sz="1300">
                <a:solidFill>
                  <a:srgbClr val="188038"/>
                </a:solidFill>
                <a:latin typeface="Roboto Mono"/>
                <a:ea typeface="Roboto Mono"/>
                <a:cs typeface="Roboto Mono"/>
                <a:sym typeface="Roboto Mono"/>
              </a:rPr>
              <a:t>plt.hist2d</a:t>
            </a:r>
            <a:endParaRPr b="1">
              <a:solidFill>
                <a:schemeClr val="dk2"/>
              </a:solidFill>
              <a:latin typeface="Inter"/>
              <a:ea typeface="Inter"/>
              <a:cs typeface="Inter"/>
              <a:sym typeface="Inter"/>
            </a:endParaRPr>
          </a:p>
        </p:txBody>
      </p:sp>
      <p:sp>
        <p:nvSpPr>
          <p:cNvPr id="915" name="Google Shape;915;p104"/>
          <p:cNvSpPr txBox="1"/>
          <p:nvPr/>
        </p:nvSpPr>
        <p:spPr>
          <a:xfrm>
            <a:off x="378875" y="7347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16" name="Google Shape;916;p104"/>
          <p:cNvPicPr preferRelativeResize="0"/>
          <p:nvPr/>
        </p:nvPicPr>
        <p:blipFill>
          <a:blip r:embed="rId3">
            <a:alphaModFix/>
          </a:blip>
          <a:stretch>
            <a:fillRect/>
          </a:stretch>
        </p:blipFill>
        <p:spPr>
          <a:xfrm>
            <a:off x="218150" y="647975"/>
            <a:ext cx="3478750" cy="1108625"/>
          </a:xfrm>
          <a:prstGeom prst="rect">
            <a:avLst/>
          </a:prstGeom>
          <a:noFill/>
          <a:ln>
            <a:noFill/>
          </a:ln>
        </p:spPr>
      </p:pic>
      <p:sp>
        <p:nvSpPr>
          <p:cNvPr id="917" name="Google Shape;917;p104"/>
          <p:cNvSpPr txBox="1"/>
          <p:nvPr/>
        </p:nvSpPr>
        <p:spPr>
          <a:xfrm>
            <a:off x="367400" y="1986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18" name="Google Shape;918;p104"/>
          <p:cNvPicPr preferRelativeResize="0"/>
          <p:nvPr/>
        </p:nvPicPr>
        <p:blipFill>
          <a:blip r:embed="rId4">
            <a:alphaModFix/>
          </a:blip>
          <a:stretch>
            <a:fillRect/>
          </a:stretch>
        </p:blipFill>
        <p:spPr>
          <a:xfrm>
            <a:off x="218150" y="1938938"/>
            <a:ext cx="3352800" cy="2390775"/>
          </a:xfrm>
          <a:prstGeom prst="rect">
            <a:avLst/>
          </a:prstGeom>
          <a:noFill/>
          <a:ln>
            <a:noFill/>
          </a:ln>
        </p:spPr>
      </p:pic>
      <p:sp>
        <p:nvSpPr>
          <p:cNvPr id="919" name="Google Shape;919;p104"/>
          <p:cNvSpPr txBox="1"/>
          <p:nvPr/>
        </p:nvSpPr>
        <p:spPr>
          <a:xfrm>
            <a:off x="321475" y="4512075"/>
            <a:ext cx="6613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plt.hist2d</a:t>
            </a:r>
            <a:r>
              <a:rPr b="1" lang="en" sz="1300"/>
              <a:t>: Creates a 2D histogram with square bins.</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plt.colorbar</a:t>
            </a:r>
            <a:r>
              <a:rPr b="1" lang="en" sz="1300"/>
              <a:t>: Adds a color scale to represent bin counts.</a:t>
            </a:r>
            <a:endParaRPr b="1">
              <a:solidFill>
                <a:schemeClr val="dk2"/>
              </a:solidFill>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23" name="Shape 923"/>
        <p:cNvGrpSpPr/>
        <p:nvPr/>
      </p:nvGrpSpPr>
      <p:grpSpPr>
        <a:xfrm>
          <a:off x="0" y="0"/>
          <a:ext cx="0" cy="0"/>
          <a:chOff x="0" y="0"/>
          <a:chExt cx="0" cy="0"/>
        </a:xfrm>
      </p:grpSpPr>
      <p:sp>
        <p:nvSpPr>
          <p:cNvPr id="924" name="Google Shape;924;p105"/>
          <p:cNvSpPr txBox="1"/>
          <p:nvPr/>
        </p:nvSpPr>
        <p:spPr>
          <a:xfrm>
            <a:off x="344425" y="206650"/>
            <a:ext cx="3283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100"/>
              <a:t>Computing 2D Histogram Values</a:t>
            </a:r>
            <a:endParaRPr sz="1200">
              <a:solidFill>
                <a:schemeClr val="dk2"/>
              </a:solidFill>
              <a:latin typeface="Inter"/>
              <a:ea typeface="Inter"/>
              <a:cs typeface="Inter"/>
              <a:sym typeface="Inter"/>
            </a:endParaRPr>
          </a:p>
        </p:txBody>
      </p:sp>
      <p:sp>
        <p:nvSpPr>
          <p:cNvPr id="925" name="Google Shape;925;p105"/>
          <p:cNvSpPr txBox="1"/>
          <p:nvPr/>
        </p:nvSpPr>
        <p:spPr>
          <a:xfrm>
            <a:off x="493675" y="7692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26" name="Google Shape;926;p105"/>
          <p:cNvPicPr preferRelativeResize="0"/>
          <p:nvPr/>
        </p:nvPicPr>
        <p:blipFill>
          <a:blip r:embed="rId3">
            <a:alphaModFix/>
          </a:blip>
          <a:stretch>
            <a:fillRect/>
          </a:stretch>
        </p:blipFill>
        <p:spPr>
          <a:xfrm>
            <a:off x="344425" y="769225"/>
            <a:ext cx="4580925" cy="1057950"/>
          </a:xfrm>
          <a:prstGeom prst="rect">
            <a:avLst/>
          </a:prstGeom>
          <a:noFill/>
          <a:ln>
            <a:noFill/>
          </a:ln>
        </p:spPr>
      </p:pic>
      <p:sp>
        <p:nvSpPr>
          <p:cNvPr id="927" name="Google Shape;927;p105"/>
          <p:cNvSpPr txBox="1"/>
          <p:nvPr/>
        </p:nvSpPr>
        <p:spPr>
          <a:xfrm>
            <a:off x="424800" y="2078075"/>
            <a:ext cx="66132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np.histogram2d</a:t>
            </a:r>
            <a:r>
              <a:rPr b="1" lang="en" sz="1300"/>
              <a:t>: Computes counts for 2D bins.</a:t>
            </a:r>
            <a:endParaRPr b="1">
              <a:solidFill>
                <a:schemeClr val="dk2"/>
              </a:solidFill>
              <a:latin typeface="Inter"/>
              <a:ea typeface="Inter"/>
              <a:cs typeface="Inter"/>
              <a:sym typeface="Inte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1" name="Shape 931"/>
        <p:cNvGrpSpPr/>
        <p:nvPr/>
      </p:nvGrpSpPr>
      <p:grpSpPr>
        <a:xfrm>
          <a:off x="0" y="0"/>
          <a:ext cx="0" cy="0"/>
          <a:chOff x="0" y="0"/>
          <a:chExt cx="0" cy="0"/>
        </a:xfrm>
      </p:grpSpPr>
      <p:sp>
        <p:nvSpPr>
          <p:cNvPr id="932" name="Google Shape;932;p106"/>
          <p:cNvSpPr txBox="1"/>
          <p:nvPr/>
        </p:nvSpPr>
        <p:spPr>
          <a:xfrm>
            <a:off x="493700" y="218150"/>
            <a:ext cx="6613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300"/>
              <a:t>Hexagonal Binning with </a:t>
            </a:r>
            <a:r>
              <a:rPr b="1" lang="en" sz="1300">
                <a:solidFill>
                  <a:srgbClr val="188038"/>
                </a:solidFill>
                <a:latin typeface="Roboto Mono"/>
                <a:ea typeface="Roboto Mono"/>
                <a:cs typeface="Roboto Mono"/>
                <a:sym typeface="Roboto Mono"/>
              </a:rPr>
              <a:t>plt.hexbin</a:t>
            </a:r>
            <a:endParaRPr b="1">
              <a:solidFill>
                <a:schemeClr val="dk2"/>
              </a:solidFill>
              <a:latin typeface="Inter"/>
              <a:ea typeface="Inter"/>
              <a:cs typeface="Inter"/>
              <a:sym typeface="Inter"/>
            </a:endParaRPr>
          </a:p>
        </p:txBody>
      </p:sp>
      <p:sp>
        <p:nvSpPr>
          <p:cNvPr id="933" name="Google Shape;933;p106"/>
          <p:cNvSpPr txBox="1"/>
          <p:nvPr/>
        </p:nvSpPr>
        <p:spPr>
          <a:xfrm>
            <a:off x="390350" y="8151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34" name="Google Shape;934;p106"/>
          <p:cNvPicPr preferRelativeResize="0"/>
          <p:nvPr/>
        </p:nvPicPr>
        <p:blipFill>
          <a:blip r:embed="rId3">
            <a:alphaModFix/>
          </a:blip>
          <a:stretch>
            <a:fillRect/>
          </a:stretch>
        </p:blipFill>
        <p:spPr>
          <a:xfrm>
            <a:off x="493700" y="740000"/>
            <a:ext cx="3742825" cy="587336"/>
          </a:xfrm>
          <a:prstGeom prst="rect">
            <a:avLst/>
          </a:prstGeom>
          <a:noFill/>
          <a:ln>
            <a:noFill/>
          </a:ln>
        </p:spPr>
      </p:pic>
      <p:sp>
        <p:nvSpPr>
          <p:cNvPr id="935" name="Google Shape;935;p106"/>
          <p:cNvSpPr txBox="1"/>
          <p:nvPr/>
        </p:nvSpPr>
        <p:spPr>
          <a:xfrm>
            <a:off x="332950" y="15269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36" name="Google Shape;936;p106"/>
          <p:cNvPicPr preferRelativeResize="0"/>
          <p:nvPr/>
        </p:nvPicPr>
        <p:blipFill>
          <a:blip r:embed="rId4">
            <a:alphaModFix/>
          </a:blip>
          <a:stretch>
            <a:fillRect/>
          </a:stretch>
        </p:blipFill>
        <p:spPr>
          <a:xfrm>
            <a:off x="493700" y="1455800"/>
            <a:ext cx="3438525" cy="2343150"/>
          </a:xfrm>
          <a:prstGeom prst="rect">
            <a:avLst/>
          </a:prstGeom>
          <a:noFill/>
          <a:ln>
            <a:noFill/>
          </a:ln>
        </p:spPr>
      </p:pic>
      <p:sp>
        <p:nvSpPr>
          <p:cNvPr id="937" name="Google Shape;937;p106"/>
          <p:cNvSpPr txBox="1"/>
          <p:nvPr/>
        </p:nvSpPr>
        <p:spPr>
          <a:xfrm>
            <a:off x="447750" y="3927425"/>
            <a:ext cx="66132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plt.hexbin</a:t>
            </a:r>
            <a:r>
              <a:rPr b="1" lang="en" sz="1300"/>
              <a:t>: Uses hexagonal bins instead of squares.</a:t>
            </a:r>
            <a:endParaRPr b="1" sz="1300"/>
          </a:p>
          <a:p>
            <a:pPr indent="-311150" lvl="0" marL="457200" rtl="0" algn="l">
              <a:lnSpc>
                <a:spcPct val="115000"/>
              </a:lnSpc>
              <a:spcBef>
                <a:spcPts val="0"/>
              </a:spcBef>
              <a:spcAft>
                <a:spcPts val="0"/>
              </a:spcAft>
              <a:buSzPts val="1300"/>
              <a:buChar char="●"/>
            </a:pPr>
            <a:r>
              <a:rPr b="1" lang="en" sz="1300">
                <a:solidFill>
                  <a:srgbClr val="188038"/>
                </a:solidFill>
                <a:latin typeface="Roboto Mono"/>
                <a:ea typeface="Roboto Mono"/>
                <a:cs typeface="Roboto Mono"/>
                <a:sym typeface="Roboto Mono"/>
              </a:rPr>
              <a:t>gridsize=30</a:t>
            </a:r>
            <a:r>
              <a:rPr b="1" lang="en" sz="1300"/>
              <a:t>: Specifies the resolution of the hexagon grid.</a:t>
            </a:r>
            <a:endParaRPr b="1">
              <a:solidFill>
                <a:schemeClr val="dk2"/>
              </a:solidFill>
              <a:latin typeface="Inter"/>
              <a:ea typeface="Inter"/>
              <a:cs typeface="Inter"/>
              <a:sym typeface="Inte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1" name="Shape 941"/>
        <p:cNvGrpSpPr/>
        <p:nvPr/>
      </p:nvGrpSpPr>
      <p:grpSpPr>
        <a:xfrm>
          <a:off x="0" y="0"/>
          <a:ext cx="0" cy="0"/>
          <a:chOff x="0" y="0"/>
          <a:chExt cx="0" cy="0"/>
        </a:xfrm>
      </p:grpSpPr>
      <p:sp>
        <p:nvSpPr>
          <p:cNvPr id="942" name="Google Shape;942;p107"/>
          <p:cNvSpPr txBox="1"/>
          <p:nvPr/>
        </p:nvSpPr>
        <p:spPr>
          <a:xfrm>
            <a:off x="195175" y="183700"/>
            <a:ext cx="661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Inter"/>
                <a:ea typeface="Inter"/>
                <a:cs typeface="Inter"/>
                <a:sym typeface="Inter"/>
              </a:rPr>
              <a:t>Kernel Density Estimation (KDE)</a:t>
            </a:r>
            <a:endParaRPr b="1" sz="1500">
              <a:solidFill>
                <a:schemeClr val="dk2"/>
              </a:solidFill>
              <a:latin typeface="Inter"/>
              <a:ea typeface="Inter"/>
              <a:cs typeface="Inter"/>
              <a:sym typeface="Inter"/>
            </a:endParaRPr>
          </a:p>
        </p:txBody>
      </p:sp>
      <p:sp>
        <p:nvSpPr>
          <p:cNvPr id="943" name="Google Shape;943;p107"/>
          <p:cNvSpPr txBox="1"/>
          <p:nvPr/>
        </p:nvSpPr>
        <p:spPr>
          <a:xfrm>
            <a:off x="344425" y="64295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Inter"/>
                <a:ea typeface="Inter"/>
                <a:cs typeface="Inter"/>
                <a:sym typeface="Inter"/>
              </a:rPr>
              <a:t>KDE is a method for estimating data density by "smoothing" discrete points.</a:t>
            </a:r>
            <a:endParaRPr b="1" sz="1300">
              <a:solidFill>
                <a:schemeClr val="dk2"/>
              </a:solidFill>
              <a:latin typeface="Inter"/>
              <a:ea typeface="Inter"/>
              <a:cs typeface="Inter"/>
              <a:sym typeface="Inter"/>
            </a:endParaRPr>
          </a:p>
        </p:txBody>
      </p:sp>
      <p:sp>
        <p:nvSpPr>
          <p:cNvPr id="944" name="Google Shape;944;p107"/>
          <p:cNvSpPr txBox="1"/>
          <p:nvPr/>
        </p:nvSpPr>
        <p:spPr>
          <a:xfrm>
            <a:off x="413325" y="1071600"/>
            <a:ext cx="661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Simple KDE with </a:t>
            </a:r>
            <a:r>
              <a:rPr b="1" lang="en" sz="1300">
                <a:solidFill>
                  <a:srgbClr val="188038"/>
                </a:solidFill>
                <a:latin typeface="Roboto Mono"/>
                <a:ea typeface="Roboto Mono"/>
                <a:cs typeface="Roboto Mono"/>
                <a:sym typeface="Roboto Mono"/>
              </a:rPr>
              <a:t>scipy.stats.gaussian_kde</a:t>
            </a:r>
            <a:endParaRPr b="1">
              <a:solidFill>
                <a:schemeClr val="dk2"/>
              </a:solidFill>
              <a:latin typeface="Inter"/>
              <a:ea typeface="Inter"/>
              <a:cs typeface="Inter"/>
              <a:sym typeface="Inter"/>
            </a:endParaRPr>
          </a:p>
        </p:txBody>
      </p:sp>
      <p:sp>
        <p:nvSpPr>
          <p:cNvPr id="945" name="Google Shape;945;p107"/>
          <p:cNvSpPr txBox="1"/>
          <p:nvPr/>
        </p:nvSpPr>
        <p:spPr>
          <a:xfrm>
            <a:off x="551100" y="1607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46" name="Google Shape;946;p107"/>
          <p:cNvPicPr preferRelativeResize="0"/>
          <p:nvPr/>
        </p:nvPicPr>
        <p:blipFill>
          <a:blip r:embed="rId3">
            <a:alphaModFix/>
          </a:blip>
          <a:stretch>
            <a:fillRect/>
          </a:stretch>
        </p:blipFill>
        <p:spPr>
          <a:xfrm>
            <a:off x="413325" y="1456500"/>
            <a:ext cx="4867950" cy="2862050"/>
          </a:xfrm>
          <a:prstGeom prst="rect">
            <a:avLst/>
          </a:prstGeom>
          <a:noFill/>
          <a:ln>
            <a:noFill/>
          </a:ln>
        </p:spPr>
      </p:pic>
      <p:sp>
        <p:nvSpPr>
          <p:cNvPr id="947" name="Google Shape;947;p107"/>
          <p:cNvSpPr txBox="1"/>
          <p:nvPr/>
        </p:nvSpPr>
        <p:spPr>
          <a:xfrm>
            <a:off x="195175" y="4415825"/>
            <a:ext cx="6613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gaussian_kde</a:t>
            </a:r>
            <a:r>
              <a:rPr b="1" lang="en" sz="1300"/>
              <a:t>: Fits a KDE model to data.</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Z</a:t>
            </a:r>
            <a:r>
              <a:rPr b="1" lang="en" sz="1300"/>
              <a:t>: KDE values evaluated on a 2D grid.</a:t>
            </a:r>
            <a:endParaRPr b="1" sz="1300"/>
          </a:p>
          <a:p>
            <a:pPr indent="-311150" lvl="0" marL="457200" rtl="0" algn="l">
              <a:spcBef>
                <a:spcPts val="0"/>
              </a:spcBef>
              <a:spcAft>
                <a:spcPts val="0"/>
              </a:spcAft>
              <a:buSzPts val="1300"/>
              <a:buChar char="●"/>
            </a:pPr>
            <a:r>
              <a:rPr b="1" lang="en" sz="1300"/>
              <a:t>Graph: Smooth density visualization with continuous color transitions</a:t>
            </a:r>
            <a:endParaRPr b="1">
              <a:solidFill>
                <a:schemeClr val="dk2"/>
              </a:solidFill>
              <a:latin typeface="Inter"/>
              <a:ea typeface="Inter"/>
              <a:cs typeface="Inter"/>
              <a:sym typeface="Inte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1" name="Shape 951"/>
        <p:cNvGrpSpPr/>
        <p:nvPr/>
      </p:nvGrpSpPr>
      <p:grpSpPr>
        <a:xfrm>
          <a:off x="0" y="0"/>
          <a:ext cx="0" cy="0"/>
          <a:chOff x="0" y="0"/>
          <a:chExt cx="0" cy="0"/>
        </a:xfrm>
      </p:grpSpPr>
      <p:sp>
        <p:nvSpPr>
          <p:cNvPr id="952" name="Google Shape;952;p108"/>
          <p:cNvSpPr txBox="1"/>
          <p:nvPr/>
        </p:nvSpPr>
        <p:spPr>
          <a:xfrm>
            <a:off x="252575" y="218150"/>
            <a:ext cx="66132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t>Advantages of KDE</a:t>
            </a:r>
            <a:endParaRPr b="1"/>
          </a:p>
          <a:p>
            <a:pPr indent="-317500" lvl="0" marL="457200" rtl="0" algn="l">
              <a:lnSpc>
                <a:spcPct val="115000"/>
              </a:lnSpc>
              <a:spcBef>
                <a:spcPts val="1200"/>
              </a:spcBef>
              <a:spcAft>
                <a:spcPts val="0"/>
              </a:spcAft>
              <a:buSzPts val="1400"/>
              <a:buChar char="●"/>
            </a:pPr>
            <a:r>
              <a:rPr b="1" lang="en"/>
              <a:t>Provides a continuous density representation.</a:t>
            </a:r>
            <a:endParaRPr b="1"/>
          </a:p>
          <a:p>
            <a:pPr indent="-317500" lvl="0" marL="457200" rtl="0" algn="l">
              <a:lnSpc>
                <a:spcPct val="115000"/>
              </a:lnSpc>
              <a:spcBef>
                <a:spcPts val="0"/>
              </a:spcBef>
              <a:spcAft>
                <a:spcPts val="0"/>
              </a:spcAft>
              <a:buSzPts val="1400"/>
              <a:buChar char="●"/>
            </a:pPr>
            <a:r>
              <a:rPr b="1" lang="en"/>
              <a:t>Adjusting the smoothing length balances detail and smoothness.</a:t>
            </a:r>
            <a:endParaRPr b="1" sz="1500">
              <a:solidFill>
                <a:schemeClr val="dk2"/>
              </a:solidFill>
              <a:latin typeface="Inter"/>
              <a:ea typeface="Inter"/>
              <a:cs typeface="Inter"/>
              <a:sym typeface="Inter"/>
            </a:endParaRPr>
          </a:p>
        </p:txBody>
      </p:sp>
      <p:sp>
        <p:nvSpPr>
          <p:cNvPr id="953" name="Google Shape;953;p108"/>
          <p:cNvSpPr txBox="1"/>
          <p:nvPr/>
        </p:nvSpPr>
        <p:spPr>
          <a:xfrm>
            <a:off x="401850" y="1756600"/>
            <a:ext cx="6613200" cy="23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Choosing Between Methods</a:t>
            </a:r>
            <a:endParaRPr b="1" sz="1500"/>
          </a:p>
          <a:p>
            <a:pPr indent="-311150" lvl="0" marL="457200" rtl="0" algn="l">
              <a:lnSpc>
                <a:spcPct val="115000"/>
              </a:lnSpc>
              <a:spcBef>
                <a:spcPts val="1200"/>
              </a:spcBef>
              <a:spcAft>
                <a:spcPts val="0"/>
              </a:spcAft>
              <a:buSzPts val="1300"/>
              <a:buChar char="●"/>
            </a:pPr>
            <a:r>
              <a:rPr b="1" lang="en" sz="1300"/>
              <a:t>Histograms:</a:t>
            </a:r>
            <a:endParaRPr b="1" sz="1300"/>
          </a:p>
          <a:p>
            <a:pPr indent="-311150" lvl="1" marL="914400" rtl="0" algn="l">
              <a:lnSpc>
                <a:spcPct val="115000"/>
              </a:lnSpc>
              <a:spcBef>
                <a:spcPts val="0"/>
              </a:spcBef>
              <a:spcAft>
                <a:spcPts val="0"/>
              </a:spcAft>
              <a:buSzPts val="1300"/>
              <a:buChar char="○"/>
            </a:pPr>
            <a:r>
              <a:rPr b="1" lang="en" sz="1300"/>
              <a:t>Best for discrete binning and direct count visualization.</a:t>
            </a:r>
            <a:endParaRPr b="1" sz="1300"/>
          </a:p>
          <a:p>
            <a:pPr indent="-311150" lvl="0" marL="457200" rtl="0" algn="l">
              <a:lnSpc>
                <a:spcPct val="115000"/>
              </a:lnSpc>
              <a:spcBef>
                <a:spcPts val="0"/>
              </a:spcBef>
              <a:spcAft>
                <a:spcPts val="0"/>
              </a:spcAft>
              <a:buSzPts val="1300"/>
              <a:buChar char="●"/>
            </a:pPr>
            <a:r>
              <a:rPr b="1" lang="en" sz="1300"/>
              <a:t>Hexbin:</a:t>
            </a:r>
            <a:endParaRPr b="1" sz="1300"/>
          </a:p>
          <a:p>
            <a:pPr indent="-311150" lvl="1" marL="914400" rtl="0" algn="l">
              <a:lnSpc>
                <a:spcPct val="115000"/>
              </a:lnSpc>
              <a:spcBef>
                <a:spcPts val="0"/>
              </a:spcBef>
              <a:spcAft>
                <a:spcPts val="0"/>
              </a:spcAft>
              <a:buSzPts val="1300"/>
              <a:buChar char="○"/>
            </a:pPr>
            <a:r>
              <a:rPr b="1" lang="en" sz="1300"/>
              <a:t>Useful for large datasets; hexagons improve resolution.</a:t>
            </a:r>
            <a:endParaRPr b="1" sz="1300"/>
          </a:p>
          <a:p>
            <a:pPr indent="-311150" lvl="0" marL="457200" rtl="0" algn="l">
              <a:lnSpc>
                <a:spcPct val="115000"/>
              </a:lnSpc>
              <a:spcBef>
                <a:spcPts val="0"/>
              </a:spcBef>
              <a:spcAft>
                <a:spcPts val="0"/>
              </a:spcAft>
              <a:buSzPts val="1300"/>
              <a:buChar char="●"/>
            </a:pPr>
            <a:r>
              <a:rPr b="1" lang="en" sz="1300"/>
              <a:t>KDE</a:t>
            </a:r>
            <a:endParaRPr b="1" sz="1300"/>
          </a:p>
          <a:p>
            <a:pPr indent="-311150" lvl="1" marL="914400" rtl="0" algn="l">
              <a:lnSpc>
                <a:spcPct val="115000"/>
              </a:lnSpc>
              <a:spcBef>
                <a:spcPts val="0"/>
              </a:spcBef>
              <a:spcAft>
                <a:spcPts val="0"/>
              </a:spcAft>
              <a:buSzPts val="1300"/>
              <a:buChar char="○"/>
            </a:pPr>
            <a:r>
              <a:rPr b="1" lang="en" sz="1300"/>
              <a:t>Ideal for smooth density estimation.</a:t>
            </a:r>
            <a:endParaRPr b="1" sz="1300"/>
          </a:p>
          <a:p>
            <a:pPr indent="0" lvl="0" marL="0" rtl="0" algn="l">
              <a:spcBef>
                <a:spcPts val="1200"/>
              </a:spcBef>
              <a:spcAft>
                <a:spcPts val="0"/>
              </a:spcAft>
              <a:buNone/>
            </a:pPr>
            <a:r>
              <a:t/>
            </a:r>
            <a:endParaRPr b="1">
              <a:solidFill>
                <a:schemeClr val="dk2"/>
              </a:solidFill>
              <a:latin typeface="Inter"/>
              <a:ea typeface="Inter"/>
              <a:cs typeface="Inter"/>
              <a:sym typeface="Inte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7" name="Shape 957"/>
        <p:cNvGrpSpPr/>
        <p:nvPr/>
      </p:nvGrpSpPr>
      <p:grpSpPr>
        <a:xfrm>
          <a:off x="0" y="0"/>
          <a:ext cx="0" cy="0"/>
          <a:chOff x="0" y="0"/>
          <a:chExt cx="0" cy="0"/>
        </a:xfrm>
      </p:grpSpPr>
      <p:sp>
        <p:nvSpPr>
          <p:cNvPr id="958" name="Google Shape;958;p109"/>
          <p:cNvSpPr txBox="1"/>
          <p:nvPr/>
        </p:nvSpPr>
        <p:spPr>
          <a:xfrm>
            <a:off x="229625" y="137775"/>
            <a:ext cx="6613200" cy="14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Customizing Plot Legends in Matplotlib</a:t>
            </a:r>
            <a:endParaRPr b="1"/>
          </a:p>
          <a:p>
            <a:pPr indent="0" lvl="0" marL="0" rtl="0" algn="l">
              <a:lnSpc>
                <a:spcPct val="115000"/>
              </a:lnSpc>
              <a:spcBef>
                <a:spcPts val="1400"/>
              </a:spcBef>
              <a:spcAft>
                <a:spcPts val="0"/>
              </a:spcAft>
              <a:buNone/>
            </a:pPr>
            <a:r>
              <a:rPr b="1" lang="en"/>
              <a:t>1. Basic Plot Legend</a:t>
            </a:r>
            <a:endParaRPr b="1"/>
          </a:p>
          <a:p>
            <a:pPr indent="0" lvl="0" marL="0" rtl="0" algn="l">
              <a:lnSpc>
                <a:spcPct val="115000"/>
              </a:lnSpc>
              <a:spcBef>
                <a:spcPts val="1200"/>
              </a:spcBef>
              <a:spcAft>
                <a:spcPts val="1200"/>
              </a:spcAft>
              <a:buNone/>
            </a:pPr>
            <a:r>
              <a:rPr b="1" lang="en" sz="1200"/>
              <a:t>Plot legends are essential for identifying plot elements. A basic legend can be created using the </a:t>
            </a:r>
            <a:r>
              <a:rPr b="1" lang="en" sz="1200">
                <a:solidFill>
                  <a:srgbClr val="188038"/>
                </a:solidFill>
                <a:latin typeface="Roboto Mono"/>
                <a:ea typeface="Roboto Mono"/>
                <a:cs typeface="Roboto Mono"/>
                <a:sym typeface="Roboto Mono"/>
              </a:rPr>
              <a:t>plt.legend()</a:t>
            </a:r>
            <a:r>
              <a:rPr b="1" lang="en" sz="1200"/>
              <a:t> or </a:t>
            </a:r>
            <a:r>
              <a:rPr b="1" lang="en" sz="1200">
                <a:solidFill>
                  <a:srgbClr val="188038"/>
                </a:solidFill>
                <a:latin typeface="Roboto Mono"/>
                <a:ea typeface="Roboto Mono"/>
                <a:cs typeface="Roboto Mono"/>
                <a:sym typeface="Roboto Mono"/>
              </a:rPr>
              <a:t>ax.legend()</a:t>
            </a:r>
            <a:r>
              <a:rPr b="1" lang="en" sz="1200"/>
              <a:t> command.</a:t>
            </a:r>
            <a:endParaRPr b="1" sz="1300">
              <a:solidFill>
                <a:schemeClr val="dk2"/>
              </a:solidFill>
              <a:latin typeface="Inter"/>
              <a:ea typeface="Inter"/>
              <a:cs typeface="Inter"/>
              <a:sym typeface="Inter"/>
            </a:endParaRPr>
          </a:p>
        </p:txBody>
      </p:sp>
      <p:sp>
        <p:nvSpPr>
          <p:cNvPr id="959" name="Google Shape;959;p109"/>
          <p:cNvSpPr txBox="1"/>
          <p:nvPr/>
        </p:nvSpPr>
        <p:spPr>
          <a:xfrm>
            <a:off x="367400" y="1687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60" name="Google Shape;960;p109"/>
          <p:cNvPicPr preferRelativeResize="0"/>
          <p:nvPr/>
        </p:nvPicPr>
        <p:blipFill>
          <a:blip r:embed="rId3">
            <a:alphaModFix/>
          </a:blip>
          <a:stretch>
            <a:fillRect/>
          </a:stretch>
        </p:blipFill>
        <p:spPr>
          <a:xfrm>
            <a:off x="229625" y="1548675"/>
            <a:ext cx="5172075" cy="2409825"/>
          </a:xfrm>
          <a:prstGeom prst="rect">
            <a:avLst/>
          </a:prstGeom>
          <a:noFill/>
          <a:ln>
            <a:noFill/>
          </a:ln>
        </p:spPr>
      </p:pic>
      <p:sp>
        <p:nvSpPr>
          <p:cNvPr id="961" name="Google Shape;961;p109"/>
          <p:cNvSpPr txBox="1"/>
          <p:nvPr/>
        </p:nvSpPr>
        <p:spPr>
          <a:xfrm>
            <a:off x="252575" y="4213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62" name="Google Shape;962;p109"/>
          <p:cNvPicPr preferRelativeResize="0"/>
          <p:nvPr/>
        </p:nvPicPr>
        <p:blipFill>
          <a:blip r:embed="rId4">
            <a:alphaModFix/>
          </a:blip>
          <a:stretch>
            <a:fillRect/>
          </a:stretch>
        </p:blipFill>
        <p:spPr>
          <a:xfrm>
            <a:off x="5401700" y="1502750"/>
            <a:ext cx="3668300" cy="240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8" name="Shape 388"/>
        <p:cNvGrpSpPr/>
        <p:nvPr/>
      </p:nvGrpSpPr>
      <p:grpSpPr>
        <a:xfrm>
          <a:off x="0" y="0"/>
          <a:ext cx="0" cy="0"/>
          <a:chOff x="0" y="0"/>
          <a:chExt cx="0" cy="0"/>
        </a:xfrm>
      </p:grpSpPr>
      <p:sp>
        <p:nvSpPr>
          <p:cNvPr id="389" name="Google Shape;389;p47"/>
          <p:cNvSpPr txBox="1"/>
          <p:nvPr/>
        </p:nvSpPr>
        <p:spPr>
          <a:xfrm>
            <a:off x="682025" y="446850"/>
            <a:ext cx="661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2000">
                <a:highlight>
                  <a:srgbClr val="FFFFFF"/>
                </a:highlight>
              </a:rPr>
              <a:t>Importing Matplotlib</a:t>
            </a:r>
            <a:endParaRPr sz="2400">
              <a:solidFill>
                <a:schemeClr val="dk2"/>
              </a:solidFill>
              <a:latin typeface="Inter"/>
              <a:ea typeface="Inter"/>
              <a:cs typeface="Inter"/>
              <a:sym typeface="Inter"/>
            </a:endParaRPr>
          </a:p>
        </p:txBody>
      </p:sp>
      <p:sp>
        <p:nvSpPr>
          <p:cNvPr id="390" name="Google Shape;390;p47"/>
          <p:cNvSpPr txBox="1"/>
          <p:nvPr/>
        </p:nvSpPr>
        <p:spPr>
          <a:xfrm>
            <a:off x="1128875" y="1187675"/>
            <a:ext cx="6613200" cy="10389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SzPts val="1850"/>
              <a:buChar char="●"/>
            </a:pPr>
            <a:r>
              <a:rPr b="1" lang="en" sz="1850">
                <a:highlight>
                  <a:srgbClr val="FFFFFF"/>
                </a:highlight>
                <a:latin typeface="Inter"/>
                <a:ea typeface="Inter"/>
                <a:cs typeface="Inter"/>
                <a:sym typeface="Inter"/>
              </a:rPr>
              <a:t>Just as we use the </a:t>
            </a:r>
            <a:r>
              <a:rPr b="1" lang="en" sz="1850">
                <a:solidFill>
                  <a:srgbClr val="188038"/>
                </a:solidFill>
                <a:latin typeface="Inter"/>
                <a:ea typeface="Inter"/>
                <a:cs typeface="Inter"/>
                <a:sym typeface="Inter"/>
              </a:rPr>
              <a:t>np</a:t>
            </a:r>
            <a:r>
              <a:rPr b="1" lang="en" sz="1850">
                <a:highlight>
                  <a:srgbClr val="FFFFFF"/>
                </a:highlight>
                <a:latin typeface="Inter"/>
                <a:ea typeface="Inter"/>
                <a:cs typeface="Inter"/>
                <a:sym typeface="Inter"/>
              </a:rPr>
              <a:t> shorthand for NumPy and the </a:t>
            </a:r>
            <a:r>
              <a:rPr b="1" lang="en" sz="1850">
                <a:solidFill>
                  <a:srgbClr val="188038"/>
                </a:solidFill>
                <a:latin typeface="Inter"/>
                <a:ea typeface="Inter"/>
                <a:cs typeface="Inter"/>
                <a:sym typeface="Inter"/>
              </a:rPr>
              <a:t>pd</a:t>
            </a:r>
            <a:r>
              <a:rPr b="1" lang="en" sz="1850">
                <a:highlight>
                  <a:srgbClr val="FFFFFF"/>
                </a:highlight>
                <a:latin typeface="Inter"/>
                <a:ea typeface="Inter"/>
                <a:cs typeface="Inter"/>
                <a:sym typeface="Inter"/>
              </a:rPr>
              <a:t> shorthand for Pandas, we will use some standard shorthands for Matplotlib imports:</a:t>
            </a:r>
            <a:endParaRPr b="1" sz="2000">
              <a:solidFill>
                <a:schemeClr val="dk2"/>
              </a:solidFill>
              <a:latin typeface="Inter"/>
              <a:ea typeface="Inter"/>
              <a:cs typeface="Inter"/>
              <a:sym typeface="Inter"/>
            </a:endParaRPr>
          </a:p>
        </p:txBody>
      </p:sp>
      <p:sp>
        <p:nvSpPr>
          <p:cNvPr id="391" name="Google Shape;391;p47"/>
          <p:cNvSpPr txBox="1"/>
          <p:nvPr/>
        </p:nvSpPr>
        <p:spPr>
          <a:xfrm>
            <a:off x="1700475" y="2474800"/>
            <a:ext cx="661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12121"/>
                </a:solidFill>
              </a:rPr>
              <a:t>import</a:t>
            </a:r>
            <a:r>
              <a:rPr lang="en" sz="1800">
                <a:solidFill>
                  <a:srgbClr val="212121"/>
                </a:solidFill>
              </a:rPr>
              <a:t> matplotlib </a:t>
            </a:r>
            <a:r>
              <a:rPr b="1" lang="en" sz="1800">
                <a:solidFill>
                  <a:srgbClr val="212121"/>
                </a:solidFill>
              </a:rPr>
              <a:t>as</a:t>
            </a:r>
            <a:r>
              <a:rPr lang="en" sz="1800">
                <a:solidFill>
                  <a:srgbClr val="212121"/>
                </a:solidFill>
              </a:rPr>
              <a:t> mpl</a:t>
            </a:r>
            <a:endParaRPr sz="1800">
              <a:solidFill>
                <a:srgbClr val="212121"/>
              </a:solidFill>
            </a:endParaRPr>
          </a:p>
          <a:p>
            <a:pPr indent="0" lvl="0" marL="0" rtl="0" algn="l">
              <a:lnSpc>
                <a:spcPct val="110795"/>
              </a:lnSpc>
              <a:spcBef>
                <a:spcPts val="0"/>
              </a:spcBef>
              <a:spcAft>
                <a:spcPts val="0"/>
              </a:spcAft>
              <a:buNone/>
            </a:pPr>
            <a:r>
              <a:rPr b="1" lang="en" sz="1800">
                <a:solidFill>
                  <a:srgbClr val="212121"/>
                </a:solidFill>
              </a:rPr>
              <a:t>import</a:t>
            </a:r>
            <a:r>
              <a:rPr lang="en" sz="1800">
                <a:solidFill>
                  <a:srgbClr val="212121"/>
                </a:solidFill>
              </a:rPr>
              <a:t> matplotlib.pyplot </a:t>
            </a:r>
            <a:r>
              <a:rPr b="1" lang="en" sz="1800">
                <a:solidFill>
                  <a:srgbClr val="212121"/>
                </a:solidFill>
              </a:rPr>
              <a:t>as</a:t>
            </a:r>
            <a:r>
              <a:rPr lang="en" sz="1800">
                <a:solidFill>
                  <a:srgbClr val="212121"/>
                </a:solidFill>
              </a:rPr>
              <a:t> plt</a:t>
            </a:r>
            <a:endParaRPr sz="1800">
              <a:solidFill>
                <a:srgbClr val="21212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66" name="Shape 966"/>
        <p:cNvGrpSpPr/>
        <p:nvPr/>
      </p:nvGrpSpPr>
      <p:grpSpPr>
        <a:xfrm>
          <a:off x="0" y="0"/>
          <a:ext cx="0" cy="0"/>
          <a:chOff x="0" y="0"/>
          <a:chExt cx="0" cy="0"/>
        </a:xfrm>
      </p:grpSpPr>
      <p:sp>
        <p:nvSpPr>
          <p:cNvPr id="967" name="Google Shape;967;p110"/>
          <p:cNvSpPr txBox="1"/>
          <p:nvPr/>
        </p:nvSpPr>
        <p:spPr>
          <a:xfrm>
            <a:off x="160725" y="195175"/>
            <a:ext cx="6613200" cy="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Customizing Legend Location and Appearance</a:t>
            </a:r>
            <a:endParaRPr b="1" sz="1300"/>
          </a:p>
          <a:p>
            <a:pPr indent="0" lvl="0" marL="0" rtl="0" algn="l">
              <a:lnSpc>
                <a:spcPct val="115000"/>
              </a:lnSpc>
              <a:spcBef>
                <a:spcPts val="1200"/>
              </a:spcBef>
              <a:spcAft>
                <a:spcPts val="200"/>
              </a:spcAft>
              <a:buNone/>
            </a:pPr>
            <a:r>
              <a:rPr b="1" lang="en" sz="1100"/>
              <a:t>Specifying Location</a:t>
            </a:r>
            <a:endParaRPr sz="1200">
              <a:solidFill>
                <a:schemeClr val="dk2"/>
              </a:solidFill>
              <a:latin typeface="Inter"/>
              <a:ea typeface="Inter"/>
              <a:cs typeface="Inter"/>
              <a:sym typeface="Inter"/>
            </a:endParaRPr>
          </a:p>
        </p:txBody>
      </p:sp>
      <p:sp>
        <p:nvSpPr>
          <p:cNvPr id="968" name="Google Shape;968;p110"/>
          <p:cNvSpPr txBox="1"/>
          <p:nvPr/>
        </p:nvSpPr>
        <p:spPr>
          <a:xfrm>
            <a:off x="298500" y="10677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69" name="Google Shape;969;p110"/>
          <p:cNvPicPr preferRelativeResize="0"/>
          <p:nvPr/>
        </p:nvPicPr>
        <p:blipFill>
          <a:blip r:embed="rId3">
            <a:alphaModFix/>
          </a:blip>
          <a:stretch>
            <a:fillRect/>
          </a:stretch>
        </p:blipFill>
        <p:spPr>
          <a:xfrm>
            <a:off x="160725" y="1130200"/>
            <a:ext cx="4018375" cy="672325"/>
          </a:xfrm>
          <a:prstGeom prst="rect">
            <a:avLst/>
          </a:prstGeom>
          <a:noFill/>
          <a:ln>
            <a:noFill/>
          </a:ln>
        </p:spPr>
      </p:pic>
      <p:sp>
        <p:nvSpPr>
          <p:cNvPr id="970" name="Google Shape;970;p110"/>
          <p:cNvSpPr txBox="1"/>
          <p:nvPr/>
        </p:nvSpPr>
        <p:spPr>
          <a:xfrm>
            <a:off x="229625" y="2101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71" name="Google Shape;971;p110"/>
          <p:cNvPicPr preferRelativeResize="0"/>
          <p:nvPr/>
        </p:nvPicPr>
        <p:blipFill>
          <a:blip r:embed="rId4">
            <a:alphaModFix/>
          </a:blip>
          <a:stretch>
            <a:fillRect/>
          </a:stretch>
        </p:blipFill>
        <p:spPr>
          <a:xfrm>
            <a:off x="160725" y="1928800"/>
            <a:ext cx="4167625" cy="2548800"/>
          </a:xfrm>
          <a:prstGeom prst="rect">
            <a:avLst/>
          </a:prstGeom>
          <a:noFill/>
          <a:ln>
            <a:noFill/>
          </a:ln>
        </p:spPr>
      </p:pic>
      <p:sp>
        <p:nvSpPr>
          <p:cNvPr id="972" name="Google Shape;972;p110"/>
          <p:cNvSpPr txBox="1"/>
          <p:nvPr/>
        </p:nvSpPr>
        <p:spPr>
          <a:xfrm>
            <a:off x="160725" y="4477600"/>
            <a:ext cx="6613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loc='upper left': Places the legend in the upper-left corner.</a:t>
            </a:r>
            <a:endParaRPr b="1" sz="1300"/>
          </a:p>
          <a:p>
            <a:pPr indent="-311150" lvl="0" marL="457200" rtl="0" algn="l">
              <a:spcBef>
                <a:spcPts val="0"/>
              </a:spcBef>
              <a:spcAft>
                <a:spcPts val="0"/>
              </a:spcAft>
              <a:buSzPts val="1300"/>
              <a:buChar char="●"/>
            </a:pPr>
            <a:r>
              <a:rPr b="1" lang="en" sz="1300"/>
              <a:t>frameon=True: Adds a frame around the legend.</a:t>
            </a:r>
            <a:endParaRPr b="1">
              <a:solidFill>
                <a:schemeClr val="dk2"/>
              </a:solidFill>
              <a:latin typeface="Inter"/>
              <a:ea typeface="Inter"/>
              <a:cs typeface="Inter"/>
              <a:sym typeface="Inte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6" name="Shape 976"/>
        <p:cNvGrpSpPr/>
        <p:nvPr/>
      </p:nvGrpSpPr>
      <p:grpSpPr>
        <a:xfrm>
          <a:off x="0" y="0"/>
          <a:ext cx="0" cy="0"/>
          <a:chOff x="0" y="0"/>
          <a:chExt cx="0" cy="0"/>
        </a:xfrm>
      </p:grpSpPr>
      <p:sp>
        <p:nvSpPr>
          <p:cNvPr id="977" name="Google Shape;977;p111"/>
          <p:cNvSpPr txBox="1"/>
          <p:nvPr/>
        </p:nvSpPr>
        <p:spPr>
          <a:xfrm>
            <a:off x="218150" y="183700"/>
            <a:ext cx="32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Adjusting Columns</a:t>
            </a:r>
            <a:endParaRPr b="1">
              <a:solidFill>
                <a:schemeClr val="dk2"/>
              </a:solidFill>
              <a:latin typeface="Inter"/>
              <a:ea typeface="Inter"/>
              <a:cs typeface="Inter"/>
              <a:sym typeface="Inter"/>
            </a:endParaRPr>
          </a:p>
        </p:txBody>
      </p:sp>
      <p:sp>
        <p:nvSpPr>
          <p:cNvPr id="978" name="Google Shape;978;p111"/>
          <p:cNvSpPr txBox="1"/>
          <p:nvPr/>
        </p:nvSpPr>
        <p:spPr>
          <a:xfrm>
            <a:off x="344425" y="746275"/>
            <a:ext cx="33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2"/>
              </a:solidFill>
              <a:latin typeface="Inter"/>
              <a:ea typeface="Inter"/>
              <a:cs typeface="Inter"/>
              <a:sym typeface="Inter"/>
            </a:endParaRPr>
          </a:p>
        </p:txBody>
      </p:sp>
      <p:pic>
        <p:nvPicPr>
          <p:cNvPr id="979" name="Google Shape;979;p111"/>
          <p:cNvPicPr preferRelativeResize="0"/>
          <p:nvPr/>
        </p:nvPicPr>
        <p:blipFill>
          <a:blip r:embed="rId3">
            <a:alphaModFix/>
          </a:blip>
          <a:stretch>
            <a:fillRect/>
          </a:stretch>
        </p:blipFill>
        <p:spPr>
          <a:xfrm>
            <a:off x="344425" y="732075"/>
            <a:ext cx="3605050" cy="645650"/>
          </a:xfrm>
          <a:prstGeom prst="rect">
            <a:avLst/>
          </a:prstGeom>
          <a:noFill/>
          <a:ln>
            <a:noFill/>
          </a:ln>
        </p:spPr>
      </p:pic>
      <p:sp>
        <p:nvSpPr>
          <p:cNvPr id="980" name="Google Shape;980;p111"/>
          <p:cNvSpPr txBox="1"/>
          <p:nvPr/>
        </p:nvSpPr>
        <p:spPr>
          <a:xfrm>
            <a:off x="390350" y="17106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81" name="Google Shape;981;p111"/>
          <p:cNvPicPr preferRelativeResize="0"/>
          <p:nvPr/>
        </p:nvPicPr>
        <p:blipFill>
          <a:blip r:embed="rId4">
            <a:alphaModFix/>
          </a:blip>
          <a:stretch>
            <a:fillRect/>
          </a:stretch>
        </p:blipFill>
        <p:spPr>
          <a:xfrm>
            <a:off x="218150" y="1807575"/>
            <a:ext cx="3495675" cy="2371725"/>
          </a:xfrm>
          <a:prstGeom prst="rect">
            <a:avLst/>
          </a:prstGeom>
          <a:noFill/>
          <a:ln>
            <a:noFill/>
          </a:ln>
        </p:spPr>
      </p:pic>
      <p:sp>
        <p:nvSpPr>
          <p:cNvPr id="982" name="Google Shape;982;p111"/>
          <p:cNvSpPr txBox="1"/>
          <p:nvPr/>
        </p:nvSpPr>
        <p:spPr>
          <a:xfrm>
            <a:off x="218150" y="4500575"/>
            <a:ext cx="66132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ncol=2: Arranges legend items into two columns.</a:t>
            </a:r>
            <a:endParaRPr b="1">
              <a:solidFill>
                <a:schemeClr val="dk2"/>
              </a:solidFill>
              <a:latin typeface="Inter"/>
              <a:ea typeface="Inter"/>
              <a:cs typeface="Inter"/>
              <a:sym typeface="Inte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6" name="Shape 986"/>
        <p:cNvGrpSpPr/>
        <p:nvPr/>
      </p:nvGrpSpPr>
      <p:grpSpPr>
        <a:xfrm>
          <a:off x="0" y="0"/>
          <a:ext cx="0" cy="0"/>
          <a:chOff x="0" y="0"/>
          <a:chExt cx="0" cy="0"/>
        </a:xfrm>
      </p:grpSpPr>
      <p:sp>
        <p:nvSpPr>
          <p:cNvPr id="987" name="Google Shape;987;p112"/>
          <p:cNvSpPr txBox="1"/>
          <p:nvPr/>
        </p:nvSpPr>
        <p:spPr>
          <a:xfrm>
            <a:off x="252575" y="20665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Adding Rounded Frame and Shadows</a:t>
            </a:r>
            <a:endParaRPr b="1">
              <a:solidFill>
                <a:schemeClr val="dk2"/>
              </a:solidFill>
              <a:latin typeface="Inter"/>
              <a:ea typeface="Inter"/>
              <a:cs typeface="Inter"/>
              <a:sym typeface="Inter"/>
            </a:endParaRPr>
          </a:p>
        </p:txBody>
      </p:sp>
      <p:sp>
        <p:nvSpPr>
          <p:cNvPr id="988" name="Google Shape;988;p112"/>
          <p:cNvSpPr txBox="1"/>
          <p:nvPr/>
        </p:nvSpPr>
        <p:spPr>
          <a:xfrm>
            <a:off x="378875" y="7003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89" name="Google Shape;989;p112"/>
          <p:cNvPicPr preferRelativeResize="0"/>
          <p:nvPr/>
        </p:nvPicPr>
        <p:blipFill>
          <a:blip r:embed="rId3">
            <a:alphaModFix/>
          </a:blip>
          <a:stretch>
            <a:fillRect/>
          </a:stretch>
        </p:blipFill>
        <p:spPr>
          <a:xfrm>
            <a:off x="378875" y="700350"/>
            <a:ext cx="4319425" cy="844525"/>
          </a:xfrm>
          <a:prstGeom prst="rect">
            <a:avLst/>
          </a:prstGeom>
          <a:noFill/>
          <a:ln>
            <a:noFill/>
          </a:ln>
        </p:spPr>
      </p:pic>
      <p:sp>
        <p:nvSpPr>
          <p:cNvPr id="990" name="Google Shape;990;p112"/>
          <p:cNvSpPr txBox="1"/>
          <p:nvPr/>
        </p:nvSpPr>
        <p:spPr>
          <a:xfrm>
            <a:off x="344425" y="19517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91" name="Google Shape;991;p112"/>
          <p:cNvPicPr preferRelativeResize="0"/>
          <p:nvPr/>
        </p:nvPicPr>
        <p:blipFill>
          <a:blip r:embed="rId4">
            <a:alphaModFix/>
          </a:blip>
          <a:stretch>
            <a:fillRect/>
          </a:stretch>
        </p:blipFill>
        <p:spPr>
          <a:xfrm>
            <a:off x="378875" y="1687700"/>
            <a:ext cx="3533775" cy="2371725"/>
          </a:xfrm>
          <a:prstGeom prst="rect">
            <a:avLst/>
          </a:prstGeom>
          <a:noFill/>
          <a:ln>
            <a:noFill/>
          </a:ln>
        </p:spPr>
      </p:pic>
      <p:sp>
        <p:nvSpPr>
          <p:cNvPr id="992" name="Google Shape;992;p112"/>
          <p:cNvSpPr txBox="1"/>
          <p:nvPr/>
        </p:nvSpPr>
        <p:spPr>
          <a:xfrm>
            <a:off x="252575" y="4059425"/>
            <a:ext cx="66132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Char char="●"/>
            </a:pPr>
            <a:r>
              <a:rPr b="1" lang="en" sz="1300"/>
              <a:t>fancybox=True: Adds rounded corners to the frame.</a:t>
            </a:r>
            <a:endParaRPr b="1" sz="1300"/>
          </a:p>
          <a:p>
            <a:pPr indent="-311150" lvl="0" marL="457200" rtl="0" algn="l">
              <a:lnSpc>
                <a:spcPct val="115000"/>
              </a:lnSpc>
              <a:spcBef>
                <a:spcPts val="0"/>
              </a:spcBef>
              <a:spcAft>
                <a:spcPts val="0"/>
              </a:spcAft>
              <a:buSzPts val="1300"/>
              <a:buChar char="●"/>
            </a:pPr>
            <a:r>
              <a:rPr b="1" lang="en" sz="1300"/>
              <a:t>framealpha=1: Sets frame transparency (1 = opaque).</a:t>
            </a:r>
            <a:endParaRPr b="1" sz="1300"/>
          </a:p>
          <a:p>
            <a:pPr indent="-311150" lvl="0" marL="457200" rtl="0" algn="l">
              <a:lnSpc>
                <a:spcPct val="115000"/>
              </a:lnSpc>
              <a:spcBef>
                <a:spcPts val="0"/>
              </a:spcBef>
              <a:spcAft>
                <a:spcPts val="0"/>
              </a:spcAft>
              <a:buSzPts val="1300"/>
              <a:buChar char="●"/>
            </a:pPr>
            <a:r>
              <a:rPr b="1" lang="en" sz="1300"/>
              <a:t>shadow=True: Adds a shadow to the frame.</a:t>
            </a:r>
            <a:endParaRPr b="1" sz="1300"/>
          </a:p>
          <a:p>
            <a:pPr indent="-311150" lvl="0" marL="457200" rtl="0" algn="l">
              <a:lnSpc>
                <a:spcPct val="115000"/>
              </a:lnSpc>
              <a:spcBef>
                <a:spcPts val="0"/>
              </a:spcBef>
              <a:spcAft>
                <a:spcPts val="0"/>
              </a:spcAft>
              <a:buSzPts val="1300"/>
              <a:buChar char="●"/>
            </a:pPr>
            <a:r>
              <a:rPr b="1" lang="en" sz="1300"/>
              <a:t>borderpad=1: Increases padding around legend text.</a:t>
            </a:r>
            <a:endParaRPr b="1">
              <a:solidFill>
                <a:schemeClr val="dk2"/>
              </a:solidFill>
              <a:latin typeface="Inter"/>
              <a:ea typeface="Inter"/>
              <a:cs typeface="Inter"/>
              <a:sym typeface="Inte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96" name="Shape 996"/>
        <p:cNvGrpSpPr/>
        <p:nvPr/>
      </p:nvGrpSpPr>
      <p:grpSpPr>
        <a:xfrm>
          <a:off x="0" y="0"/>
          <a:ext cx="0" cy="0"/>
          <a:chOff x="0" y="0"/>
          <a:chExt cx="0" cy="0"/>
        </a:xfrm>
      </p:grpSpPr>
      <p:sp>
        <p:nvSpPr>
          <p:cNvPr id="997" name="Google Shape;997;p113"/>
          <p:cNvSpPr txBox="1"/>
          <p:nvPr/>
        </p:nvSpPr>
        <p:spPr>
          <a:xfrm>
            <a:off x="493675" y="222550"/>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Controlling Legend Items</a:t>
            </a:r>
            <a:endParaRPr b="1" sz="1500"/>
          </a:p>
          <a:p>
            <a:pPr indent="0" lvl="0" marL="0" rtl="0" algn="l">
              <a:lnSpc>
                <a:spcPct val="115000"/>
              </a:lnSpc>
              <a:spcBef>
                <a:spcPts val="1200"/>
              </a:spcBef>
              <a:spcAft>
                <a:spcPts val="200"/>
              </a:spcAft>
              <a:buNone/>
            </a:pPr>
            <a:r>
              <a:rPr b="1" lang="en" sz="1300"/>
              <a:t>Manually Specifying Legend Items</a:t>
            </a:r>
            <a:endParaRPr b="1">
              <a:solidFill>
                <a:schemeClr val="dk2"/>
              </a:solidFill>
              <a:latin typeface="Inter"/>
              <a:ea typeface="Inter"/>
              <a:cs typeface="Inter"/>
              <a:sym typeface="Inter"/>
            </a:endParaRPr>
          </a:p>
        </p:txBody>
      </p:sp>
      <p:sp>
        <p:nvSpPr>
          <p:cNvPr id="998" name="Google Shape;998;p113"/>
          <p:cNvSpPr txBox="1"/>
          <p:nvPr/>
        </p:nvSpPr>
        <p:spPr>
          <a:xfrm>
            <a:off x="275550" y="11021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999" name="Google Shape;999;p113"/>
          <p:cNvPicPr preferRelativeResize="0"/>
          <p:nvPr/>
        </p:nvPicPr>
        <p:blipFill rotWithShape="1">
          <a:blip r:embed="rId3">
            <a:alphaModFix/>
          </a:blip>
          <a:srcRect b="5680" l="-7970" r="7969" t="-5680"/>
          <a:stretch/>
        </p:blipFill>
        <p:spPr>
          <a:xfrm>
            <a:off x="149250" y="1210550"/>
            <a:ext cx="4753149" cy="1211950"/>
          </a:xfrm>
          <a:prstGeom prst="rect">
            <a:avLst/>
          </a:prstGeom>
          <a:noFill/>
          <a:ln>
            <a:noFill/>
          </a:ln>
        </p:spPr>
      </p:pic>
      <p:sp>
        <p:nvSpPr>
          <p:cNvPr id="1000" name="Google Shape;1000;p113"/>
          <p:cNvSpPr txBox="1"/>
          <p:nvPr/>
        </p:nvSpPr>
        <p:spPr>
          <a:xfrm>
            <a:off x="241100" y="26062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01" name="Google Shape;1001;p113"/>
          <p:cNvPicPr preferRelativeResize="0"/>
          <p:nvPr/>
        </p:nvPicPr>
        <p:blipFill>
          <a:blip r:embed="rId4">
            <a:alphaModFix/>
          </a:blip>
          <a:stretch>
            <a:fillRect/>
          </a:stretch>
        </p:blipFill>
        <p:spPr>
          <a:xfrm>
            <a:off x="3995400" y="2468425"/>
            <a:ext cx="4408700" cy="2284100"/>
          </a:xfrm>
          <a:prstGeom prst="rect">
            <a:avLst/>
          </a:prstGeom>
          <a:noFill/>
          <a:ln>
            <a:noFill/>
          </a:ln>
        </p:spPr>
      </p:pic>
      <p:sp>
        <p:nvSpPr>
          <p:cNvPr id="1002" name="Google Shape;1002;p113"/>
          <p:cNvSpPr txBox="1"/>
          <p:nvPr/>
        </p:nvSpPr>
        <p:spPr>
          <a:xfrm>
            <a:off x="241100" y="2893225"/>
            <a:ext cx="35361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lines[:2]: Selects specific lines to include in the legend.</a:t>
            </a:r>
            <a:endParaRPr b="1" sz="1300"/>
          </a:p>
          <a:p>
            <a:pPr indent="-311150" lvl="0" marL="457200" rtl="0" algn="l">
              <a:spcBef>
                <a:spcPts val="0"/>
              </a:spcBef>
              <a:spcAft>
                <a:spcPts val="0"/>
              </a:spcAft>
              <a:buSzPts val="1300"/>
              <a:buChar char="●"/>
            </a:pPr>
            <a:r>
              <a:rPr b="1" lang="en" sz="1300"/>
              <a:t>Labels: Custom labels are provided as a list</a:t>
            </a:r>
            <a:endParaRPr b="1"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06" name="Shape 1006"/>
        <p:cNvGrpSpPr/>
        <p:nvPr/>
      </p:nvGrpSpPr>
      <p:grpSpPr>
        <a:xfrm>
          <a:off x="0" y="0"/>
          <a:ext cx="0" cy="0"/>
          <a:chOff x="0" y="0"/>
          <a:chExt cx="0" cy="0"/>
        </a:xfrm>
      </p:grpSpPr>
      <p:sp>
        <p:nvSpPr>
          <p:cNvPr id="1007" name="Google Shape;1007;p114"/>
          <p:cNvSpPr txBox="1"/>
          <p:nvPr/>
        </p:nvSpPr>
        <p:spPr>
          <a:xfrm>
            <a:off x="195175" y="137775"/>
            <a:ext cx="32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Inter"/>
                <a:ea typeface="Inter"/>
                <a:cs typeface="Inter"/>
                <a:sym typeface="Inter"/>
              </a:rPr>
              <a:t>Using Labeled Plot Elements</a:t>
            </a:r>
            <a:endParaRPr b="1">
              <a:solidFill>
                <a:schemeClr val="dk2"/>
              </a:solidFill>
              <a:latin typeface="Inter"/>
              <a:ea typeface="Inter"/>
              <a:cs typeface="Inter"/>
              <a:sym typeface="Inter"/>
            </a:endParaRPr>
          </a:p>
        </p:txBody>
      </p:sp>
      <p:sp>
        <p:nvSpPr>
          <p:cNvPr id="1008" name="Google Shape;1008;p114"/>
          <p:cNvSpPr txBox="1"/>
          <p:nvPr/>
        </p:nvSpPr>
        <p:spPr>
          <a:xfrm>
            <a:off x="332950" y="6314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09" name="Google Shape;1009;p114"/>
          <p:cNvPicPr preferRelativeResize="0"/>
          <p:nvPr/>
        </p:nvPicPr>
        <p:blipFill>
          <a:blip r:embed="rId3">
            <a:alphaModFix/>
          </a:blip>
          <a:stretch>
            <a:fillRect/>
          </a:stretch>
        </p:blipFill>
        <p:spPr>
          <a:xfrm>
            <a:off x="195175" y="705400"/>
            <a:ext cx="4443150" cy="1495425"/>
          </a:xfrm>
          <a:prstGeom prst="rect">
            <a:avLst/>
          </a:prstGeom>
          <a:noFill/>
          <a:ln>
            <a:noFill/>
          </a:ln>
        </p:spPr>
      </p:pic>
      <p:sp>
        <p:nvSpPr>
          <p:cNvPr id="1010" name="Google Shape;1010;p114"/>
          <p:cNvSpPr txBox="1"/>
          <p:nvPr/>
        </p:nvSpPr>
        <p:spPr>
          <a:xfrm>
            <a:off x="287025" y="22847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11" name="Google Shape;1011;p114"/>
          <p:cNvPicPr preferRelativeResize="0"/>
          <p:nvPr/>
        </p:nvPicPr>
        <p:blipFill>
          <a:blip r:embed="rId4">
            <a:alphaModFix/>
          </a:blip>
          <a:stretch>
            <a:fillRect/>
          </a:stretch>
        </p:blipFill>
        <p:spPr>
          <a:xfrm>
            <a:off x="195163" y="2284725"/>
            <a:ext cx="3339178" cy="2184675"/>
          </a:xfrm>
          <a:prstGeom prst="rect">
            <a:avLst/>
          </a:prstGeom>
          <a:noFill/>
          <a:ln>
            <a:noFill/>
          </a:ln>
        </p:spPr>
      </p:pic>
      <p:sp>
        <p:nvSpPr>
          <p:cNvPr id="1012" name="Google Shape;1012;p114"/>
          <p:cNvSpPr txBox="1"/>
          <p:nvPr/>
        </p:nvSpPr>
        <p:spPr>
          <a:xfrm>
            <a:off x="195175" y="4553300"/>
            <a:ext cx="66132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Only elements with a </a:t>
            </a:r>
            <a:r>
              <a:rPr b="1" lang="en" sz="1300">
                <a:solidFill>
                  <a:srgbClr val="188038"/>
                </a:solidFill>
                <a:latin typeface="Roboto Mono"/>
                <a:ea typeface="Roboto Mono"/>
                <a:cs typeface="Roboto Mono"/>
                <a:sym typeface="Roboto Mono"/>
              </a:rPr>
              <a:t>label</a:t>
            </a:r>
            <a:r>
              <a:rPr b="1" lang="en" sz="1300"/>
              <a:t> attribute appear in the legend.</a:t>
            </a:r>
            <a:endParaRPr b="1">
              <a:solidFill>
                <a:schemeClr val="dk2"/>
              </a:solidFill>
              <a:latin typeface="Inter"/>
              <a:ea typeface="Inter"/>
              <a:cs typeface="Inter"/>
              <a:sym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16" name="Shape 1016"/>
        <p:cNvGrpSpPr/>
        <p:nvPr/>
      </p:nvGrpSpPr>
      <p:grpSpPr>
        <a:xfrm>
          <a:off x="0" y="0"/>
          <a:ext cx="0" cy="0"/>
          <a:chOff x="0" y="0"/>
          <a:chExt cx="0" cy="0"/>
        </a:xfrm>
      </p:grpSpPr>
      <p:sp>
        <p:nvSpPr>
          <p:cNvPr id="1017" name="Google Shape;1017;p115"/>
          <p:cNvSpPr txBox="1"/>
          <p:nvPr/>
        </p:nvSpPr>
        <p:spPr>
          <a:xfrm>
            <a:off x="183700" y="160725"/>
            <a:ext cx="6613200" cy="14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Legends for Point Sizes</a:t>
            </a:r>
            <a:endParaRPr b="1" sz="1500"/>
          </a:p>
          <a:p>
            <a:pPr indent="0" lvl="0" marL="0" rtl="0" algn="l">
              <a:lnSpc>
                <a:spcPct val="115000"/>
              </a:lnSpc>
              <a:spcBef>
                <a:spcPts val="1200"/>
              </a:spcBef>
              <a:spcAft>
                <a:spcPts val="0"/>
              </a:spcAft>
              <a:buNone/>
            </a:pPr>
            <a:r>
              <a:rPr b="1" lang="en" sz="1300"/>
              <a:t>Sometimes point sizes represent features, like populations or areas. A legend can reflect this by plotting "fake" data points.</a:t>
            </a:r>
            <a:endParaRPr b="1" sz="1300"/>
          </a:p>
          <a:p>
            <a:pPr indent="0" lvl="0" marL="0" rtl="0" algn="l">
              <a:lnSpc>
                <a:spcPct val="115000"/>
              </a:lnSpc>
              <a:spcBef>
                <a:spcPts val="1200"/>
              </a:spcBef>
              <a:spcAft>
                <a:spcPts val="200"/>
              </a:spcAft>
              <a:buNone/>
            </a:pPr>
            <a:r>
              <a:rPr b="1" lang="en" sz="1300"/>
              <a:t>Example: City Data</a:t>
            </a:r>
            <a:endParaRPr b="1">
              <a:solidFill>
                <a:schemeClr val="dk2"/>
              </a:solidFill>
              <a:latin typeface="Inter"/>
              <a:ea typeface="Inter"/>
              <a:cs typeface="Inter"/>
              <a:sym typeface="Inter"/>
            </a:endParaRPr>
          </a:p>
        </p:txBody>
      </p:sp>
      <p:sp>
        <p:nvSpPr>
          <p:cNvPr id="1018" name="Google Shape;1018;p115"/>
          <p:cNvSpPr txBox="1"/>
          <p:nvPr/>
        </p:nvSpPr>
        <p:spPr>
          <a:xfrm>
            <a:off x="298500" y="17680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19" name="Google Shape;1019;p115"/>
          <p:cNvPicPr preferRelativeResize="0"/>
          <p:nvPr/>
        </p:nvPicPr>
        <p:blipFill>
          <a:blip r:embed="rId3">
            <a:alphaModFix/>
          </a:blip>
          <a:stretch>
            <a:fillRect/>
          </a:stretch>
        </p:blipFill>
        <p:spPr>
          <a:xfrm>
            <a:off x="298575" y="1579125"/>
            <a:ext cx="6383450" cy="3485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3" name="Shape 1023"/>
        <p:cNvGrpSpPr/>
        <p:nvPr/>
      </p:nvGrpSpPr>
      <p:grpSpPr>
        <a:xfrm>
          <a:off x="0" y="0"/>
          <a:ext cx="0" cy="0"/>
          <a:chOff x="0" y="0"/>
          <a:chExt cx="0" cy="0"/>
        </a:xfrm>
      </p:grpSpPr>
      <p:sp>
        <p:nvSpPr>
          <p:cNvPr id="1024" name="Google Shape;1024;p116"/>
          <p:cNvSpPr txBox="1"/>
          <p:nvPr/>
        </p:nvSpPr>
        <p:spPr>
          <a:xfrm>
            <a:off x="528125" y="2755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25" name="Google Shape;1025;p116"/>
          <p:cNvPicPr preferRelativeResize="0"/>
          <p:nvPr/>
        </p:nvPicPr>
        <p:blipFill>
          <a:blip r:embed="rId3">
            <a:alphaModFix/>
          </a:blip>
          <a:stretch>
            <a:fillRect/>
          </a:stretch>
        </p:blipFill>
        <p:spPr>
          <a:xfrm>
            <a:off x="232750" y="200250"/>
            <a:ext cx="4164475" cy="2876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9" name="Shape 1029"/>
        <p:cNvGrpSpPr/>
        <p:nvPr/>
      </p:nvGrpSpPr>
      <p:grpSpPr>
        <a:xfrm>
          <a:off x="0" y="0"/>
          <a:ext cx="0" cy="0"/>
          <a:chOff x="0" y="0"/>
          <a:chExt cx="0" cy="0"/>
        </a:xfrm>
      </p:grpSpPr>
      <p:sp>
        <p:nvSpPr>
          <p:cNvPr id="1030" name="Google Shape;1030;p117"/>
          <p:cNvSpPr txBox="1"/>
          <p:nvPr/>
        </p:nvSpPr>
        <p:spPr>
          <a:xfrm>
            <a:off x="195175" y="206650"/>
            <a:ext cx="6613200" cy="10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Adding Multiple Legends</a:t>
            </a:r>
            <a:endParaRPr b="1" sz="1500"/>
          </a:p>
          <a:p>
            <a:pPr indent="0" lvl="0" marL="0" rtl="0" algn="l">
              <a:lnSpc>
                <a:spcPct val="115000"/>
              </a:lnSpc>
              <a:spcBef>
                <a:spcPts val="1200"/>
              </a:spcBef>
              <a:spcAft>
                <a:spcPts val="1200"/>
              </a:spcAft>
              <a:buNone/>
            </a:pPr>
            <a:r>
              <a:rPr b="1" lang="en" sz="1300"/>
              <a:t>Matplotlib only supports one legend per plot by default. To add multiple legends, you can use the </a:t>
            </a:r>
            <a:r>
              <a:rPr b="1" lang="en" sz="1300">
                <a:solidFill>
                  <a:srgbClr val="188038"/>
                </a:solidFill>
                <a:latin typeface="Roboto Mono"/>
                <a:ea typeface="Roboto Mono"/>
                <a:cs typeface="Roboto Mono"/>
                <a:sym typeface="Roboto Mono"/>
              </a:rPr>
              <a:t>ax.add_artist()</a:t>
            </a:r>
            <a:r>
              <a:rPr b="1" lang="en" sz="1300"/>
              <a:t> method.</a:t>
            </a:r>
            <a:endParaRPr b="1">
              <a:solidFill>
                <a:schemeClr val="dk2"/>
              </a:solidFill>
              <a:latin typeface="Inter"/>
              <a:ea typeface="Inter"/>
              <a:cs typeface="Inter"/>
              <a:sym typeface="Inter"/>
            </a:endParaRPr>
          </a:p>
        </p:txBody>
      </p:sp>
      <p:sp>
        <p:nvSpPr>
          <p:cNvPr id="1031" name="Google Shape;1031;p117"/>
          <p:cNvSpPr txBox="1"/>
          <p:nvPr/>
        </p:nvSpPr>
        <p:spPr>
          <a:xfrm>
            <a:off x="344425" y="1354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32" name="Google Shape;1032;p117"/>
          <p:cNvPicPr preferRelativeResize="0"/>
          <p:nvPr/>
        </p:nvPicPr>
        <p:blipFill>
          <a:blip r:embed="rId3">
            <a:alphaModFix/>
          </a:blip>
          <a:stretch>
            <a:fillRect/>
          </a:stretch>
        </p:blipFill>
        <p:spPr>
          <a:xfrm>
            <a:off x="255725" y="1241050"/>
            <a:ext cx="5622551" cy="3114650"/>
          </a:xfrm>
          <a:prstGeom prst="rect">
            <a:avLst/>
          </a:prstGeom>
          <a:noFill/>
          <a:ln>
            <a:noFill/>
          </a:ln>
        </p:spPr>
      </p:pic>
      <p:sp>
        <p:nvSpPr>
          <p:cNvPr id="1033" name="Google Shape;1033;p117"/>
          <p:cNvSpPr txBox="1"/>
          <p:nvPr/>
        </p:nvSpPr>
        <p:spPr>
          <a:xfrm>
            <a:off x="6532700" y="1308825"/>
            <a:ext cx="262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34" name="Google Shape;1034;p117"/>
          <p:cNvPicPr preferRelativeResize="0"/>
          <p:nvPr/>
        </p:nvPicPr>
        <p:blipFill>
          <a:blip r:embed="rId4">
            <a:alphaModFix/>
          </a:blip>
          <a:stretch>
            <a:fillRect/>
          </a:stretch>
        </p:blipFill>
        <p:spPr>
          <a:xfrm>
            <a:off x="5760225" y="1206063"/>
            <a:ext cx="3383775" cy="3184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8" name="Shape 1038"/>
        <p:cNvGrpSpPr/>
        <p:nvPr/>
      </p:nvGrpSpPr>
      <p:grpSpPr>
        <a:xfrm>
          <a:off x="0" y="0"/>
          <a:ext cx="0" cy="0"/>
          <a:chOff x="0" y="0"/>
          <a:chExt cx="0" cy="0"/>
        </a:xfrm>
      </p:grpSpPr>
      <p:sp>
        <p:nvSpPr>
          <p:cNvPr id="1039" name="Google Shape;1039;p118"/>
          <p:cNvSpPr txBox="1"/>
          <p:nvPr/>
        </p:nvSpPr>
        <p:spPr>
          <a:xfrm>
            <a:off x="298500" y="218150"/>
            <a:ext cx="6613200" cy="17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Key Customization Tips</a:t>
            </a:r>
            <a:endParaRPr b="1" sz="1500"/>
          </a:p>
          <a:p>
            <a:pPr indent="-311150" lvl="0" marL="457200" rtl="0" algn="l">
              <a:lnSpc>
                <a:spcPct val="115000"/>
              </a:lnSpc>
              <a:spcBef>
                <a:spcPts val="1200"/>
              </a:spcBef>
              <a:spcAft>
                <a:spcPts val="0"/>
              </a:spcAft>
              <a:buSzPts val="1300"/>
              <a:buChar char="●"/>
            </a:pPr>
            <a:r>
              <a:rPr b="1" lang="en" sz="1300"/>
              <a:t>loc: Specifies position of the legend (e.g., </a:t>
            </a:r>
            <a:r>
              <a:rPr b="1" lang="en" sz="1300">
                <a:solidFill>
                  <a:srgbClr val="188038"/>
                </a:solidFill>
                <a:latin typeface="Roboto Mono"/>
                <a:ea typeface="Roboto Mono"/>
                <a:cs typeface="Roboto Mono"/>
                <a:sym typeface="Roboto Mono"/>
              </a:rPr>
              <a:t>'upper left'</a:t>
            </a:r>
            <a:r>
              <a:rPr b="1" lang="en" sz="1300"/>
              <a:t>, </a:t>
            </a:r>
            <a:r>
              <a:rPr b="1" lang="en" sz="1300">
                <a:solidFill>
                  <a:srgbClr val="188038"/>
                </a:solidFill>
                <a:latin typeface="Roboto Mono"/>
                <a:ea typeface="Roboto Mono"/>
                <a:cs typeface="Roboto Mono"/>
                <a:sym typeface="Roboto Mono"/>
              </a:rPr>
              <a:t>'center'</a:t>
            </a:r>
            <a:r>
              <a:rPr b="1" lang="en" sz="1300"/>
              <a:t>).</a:t>
            </a:r>
            <a:endParaRPr b="1" sz="1300"/>
          </a:p>
          <a:p>
            <a:pPr indent="-311150" lvl="0" marL="457200" rtl="0" algn="l">
              <a:lnSpc>
                <a:spcPct val="115000"/>
              </a:lnSpc>
              <a:spcBef>
                <a:spcPts val="0"/>
              </a:spcBef>
              <a:spcAft>
                <a:spcPts val="0"/>
              </a:spcAft>
              <a:buSzPts val="1300"/>
              <a:buChar char="●"/>
            </a:pPr>
            <a:r>
              <a:rPr b="1" lang="en" sz="1300"/>
              <a:t>frameon: Toggles the frame around the legend.</a:t>
            </a:r>
            <a:endParaRPr b="1" sz="1300"/>
          </a:p>
          <a:p>
            <a:pPr indent="-311150" lvl="0" marL="457200" rtl="0" algn="l">
              <a:lnSpc>
                <a:spcPct val="115000"/>
              </a:lnSpc>
              <a:spcBef>
                <a:spcPts val="0"/>
              </a:spcBef>
              <a:spcAft>
                <a:spcPts val="0"/>
              </a:spcAft>
              <a:buSzPts val="1300"/>
              <a:buChar char="●"/>
            </a:pPr>
            <a:r>
              <a:rPr b="1" lang="en" sz="1300"/>
              <a:t>fancybox: Adds rounded corners.</a:t>
            </a:r>
            <a:endParaRPr b="1" sz="1300"/>
          </a:p>
          <a:p>
            <a:pPr indent="-311150" lvl="0" marL="457200" rtl="0" algn="l">
              <a:lnSpc>
                <a:spcPct val="115000"/>
              </a:lnSpc>
              <a:spcBef>
                <a:spcPts val="0"/>
              </a:spcBef>
              <a:spcAft>
                <a:spcPts val="0"/>
              </a:spcAft>
              <a:buSzPts val="1300"/>
              <a:buChar char="●"/>
            </a:pPr>
            <a:r>
              <a:rPr b="1" lang="en" sz="1300"/>
              <a:t>ncol: Specifies number of columns in the legend.</a:t>
            </a:r>
            <a:endParaRPr b="1" sz="1300"/>
          </a:p>
          <a:p>
            <a:pPr indent="-311150" lvl="0" marL="457200" rtl="0" algn="l">
              <a:lnSpc>
                <a:spcPct val="115000"/>
              </a:lnSpc>
              <a:spcBef>
                <a:spcPts val="0"/>
              </a:spcBef>
              <a:spcAft>
                <a:spcPts val="0"/>
              </a:spcAft>
              <a:buSzPts val="1300"/>
              <a:buChar char="●"/>
            </a:pPr>
            <a:r>
              <a:rPr b="1" lang="en" sz="1300"/>
              <a:t>scatterpoints: Controls the number of points in a scatter legend.</a:t>
            </a:r>
            <a:endParaRPr b="1">
              <a:solidFill>
                <a:schemeClr val="dk2"/>
              </a:solidFill>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3" name="Shape 1043"/>
        <p:cNvGrpSpPr/>
        <p:nvPr/>
      </p:nvGrpSpPr>
      <p:grpSpPr>
        <a:xfrm>
          <a:off x="0" y="0"/>
          <a:ext cx="0" cy="0"/>
          <a:chOff x="0" y="0"/>
          <a:chExt cx="0" cy="0"/>
        </a:xfrm>
      </p:grpSpPr>
      <p:sp>
        <p:nvSpPr>
          <p:cNvPr id="1044" name="Google Shape;1044;p119"/>
          <p:cNvSpPr txBox="1"/>
          <p:nvPr/>
        </p:nvSpPr>
        <p:spPr>
          <a:xfrm>
            <a:off x="183700" y="195175"/>
            <a:ext cx="6613200" cy="171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Customizing Colorbars</a:t>
            </a:r>
            <a:endParaRPr b="1"/>
          </a:p>
          <a:p>
            <a:pPr indent="0" lvl="0" marL="0" rtl="0" algn="l">
              <a:lnSpc>
                <a:spcPct val="115000"/>
              </a:lnSpc>
              <a:spcBef>
                <a:spcPts val="1200"/>
              </a:spcBef>
              <a:spcAft>
                <a:spcPts val="0"/>
              </a:spcAft>
              <a:buNone/>
            </a:pPr>
            <a:r>
              <a:rPr b="1" lang="en" sz="1200"/>
              <a:t>Colorbars are essential in visualizations for understanding the mapping of data values to colors. Below are various ways to create and customize them:</a:t>
            </a:r>
            <a:endParaRPr b="1" sz="1200"/>
          </a:p>
          <a:p>
            <a:pPr indent="0" lvl="0" marL="0" rtl="0" algn="l">
              <a:lnSpc>
                <a:spcPct val="115000"/>
              </a:lnSpc>
              <a:spcBef>
                <a:spcPts val="1200"/>
              </a:spcBef>
              <a:spcAft>
                <a:spcPts val="0"/>
              </a:spcAft>
              <a:buNone/>
            </a:pPr>
            <a:r>
              <a:rPr b="1" lang="en" sz="1200"/>
              <a:t>1. Basic Colorbar</a:t>
            </a:r>
            <a:endParaRPr b="1" sz="1200"/>
          </a:p>
          <a:p>
            <a:pPr indent="0" lvl="0" marL="0" rtl="0" algn="l">
              <a:lnSpc>
                <a:spcPct val="115000"/>
              </a:lnSpc>
              <a:spcBef>
                <a:spcPts val="1200"/>
              </a:spcBef>
              <a:spcAft>
                <a:spcPts val="1200"/>
              </a:spcAft>
              <a:buNone/>
            </a:pPr>
            <a:r>
              <a:rPr b="1" lang="en" sz="1200"/>
              <a:t>A simple colorbar can be added to a plot using </a:t>
            </a:r>
            <a:r>
              <a:rPr b="1" lang="en" sz="1200">
                <a:solidFill>
                  <a:srgbClr val="188038"/>
                </a:solidFill>
                <a:latin typeface="Roboto Mono"/>
                <a:ea typeface="Roboto Mono"/>
                <a:cs typeface="Roboto Mono"/>
                <a:sym typeface="Roboto Mono"/>
              </a:rPr>
              <a:t>plt.colorbar()</a:t>
            </a:r>
            <a:r>
              <a:rPr b="1" lang="en" sz="1200"/>
              <a:t>:</a:t>
            </a:r>
            <a:endParaRPr b="1" sz="1300">
              <a:solidFill>
                <a:schemeClr val="dk2"/>
              </a:solidFill>
              <a:latin typeface="Inter"/>
              <a:ea typeface="Inter"/>
              <a:cs typeface="Inter"/>
              <a:sym typeface="Inter"/>
            </a:endParaRPr>
          </a:p>
        </p:txBody>
      </p:sp>
      <p:sp>
        <p:nvSpPr>
          <p:cNvPr id="1045" name="Google Shape;1045;p119"/>
          <p:cNvSpPr txBox="1"/>
          <p:nvPr/>
        </p:nvSpPr>
        <p:spPr>
          <a:xfrm>
            <a:off x="321475" y="20091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46" name="Google Shape;1046;p119"/>
          <p:cNvPicPr preferRelativeResize="0"/>
          <p:nvPr/>
        </p:nvPicPr>
        <p:blipFill>
          <a:blip r:embed="rId3">
            <a:alphaModFix/>
          </a:blip>
          <a:stretch>
            <a:fillRect/>
          </a:stretch>
        </p:blipFill>
        <p:spPr>
          <a:xfrm>
            <a:off x="252575" y="1828013"/>
            <a:ext cx="4489075" cy="1487475"/>
          </a:xfrm>
          <a:prstGeom prst="rect">
            <a:avLst/>
          </a:prstGeom>
          <a:noFill/>
          <a:ln>
            <a:noFill/>
          </a:ln>
        </p:spPr>
      </p:pic>
      <p:sp>
        <p:nvSpPr>
          <p:cNvPr id="1047" name="Google Shape;1047;p119"/>
          <p:cNvSpPr txBox="1"/>
          <p:nvPr/>
        </p:nvSpPr>
        <p:spPr>
          <a:xfrm>
            <a:off x="367400" y="3432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48" name="Google Shape;1048;p119"/>
          <p:cNvPicPr preferRelativeResize="0"/>
          <p:nvPr/>
        </p:nvPicPr>
        <p:blipFill>
          <a:blip r:embed="rId4">
            <a:alphaModFix/>
          </a:blip>
          <a:stretch>
            <a:fillRect/>
          </a:stretch>
        </p:blipFill>
        <p:spPr>
          <a:xfrm>
            <a:off x="4841100" y="1828025"/>
            <a:ext cx="3884500" cy="248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5" name="Shape 395"/>
        <p:cNvGrpSpPr/>
        <p:nvPr/>
      </p:nvGrpSpPr>
      <p:grpSpPr>
        <a:xfrm>
          <a:off x="0" y="0"/>
          <a:ext cx="0" cy="0"/>
          <a:chOff x="0" y="0"/>
          <a:chExt cx="0" cy="0"/>
        </a:xfrm>
      </p:grpSpPr>
      <p:sp>
        <p:nvSpPr>
          <p:cNvPr id="396" name="Google Shape;396;p48"/>
          <p:cNvSpPr txBox="1"/>
          <p:nvPr/>
        </p:nvSpPr>
        <p:spPr>
          <a:xfrm>
            <a:off x="470375" y="376300"/>
            <a:ext cx="661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2000">
                <a:highlight>
                  <a:srgbClr val="FFFFFF"/>
                </a:highlight>
              </a:rPr>
              <a:t>Setting Styles</a:t>
            </a:r>
            <a:endParaRPr b="1" sz="2000">
              <a:highlight>
                <a:srgbClr val="FFFFFF"/>
              </a:highlight>
            </a:endParaRPr>
          </a:p>
        </p:txBody>
      </p:sp>
      <p:sp>
        <p:nvSpPr>
          <p:cNvPr id="397" name="Google Shape;397;p48"/>
          <p:cNvSpPr txBox="1"/>
          <p:nvPr/>
        </p:nvSpPr>
        <p:spPr>
          <a:xfrm>
            <a:off x="1081850" y="1128900"/>
            <a:ext cx="6613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highlight>
                  <a:srgbClr val="FFFFFF"/>
                </a:highlight>
                <a:latin typeface="Inter"/>
                <a:ea typeface="Inter"/>
                <a:cs typeface="Inter"/>
                <a:sym typeface="Inter"/>
              </a:rPr>
              <a:t>We will use the </a:t>
            </a:r>
            <a:r>
              <a:rPr b="1" lang="en" sz="1650">
                <a:solidFill>
                  <a:srgbClr val="188038"/>
                </a:solidFill>
                <a:latin typeface="Inter"/>
                <a:ea typeface="Inter"/>
                <a:cs typeface="Inter"/>
                <a:sym typeface="Inter"/>
              </a:rPr>
              <a:t>plt.style</a:t>
            </a:r>
            <a:r>
              <a:rPr b="1" lang="en" sz="1650">
                <a:highlight>
                  <a:srgbClr val="FFFFFF"/>
                </a:highlight>
                <a:latin typeface="Inter"/>
                <a:ea typeface="Inter"/>
                <a:cs typeface="Inter"/>
                <a:sym typeface="Inter"/>
              </a:rPr>
              <a:t> directive to choose appropriate aesthetic styles for our figures. Here we will set the </a:t>
            </a:r>
            <a:r>
              <a:rPr b="1" lang="en" sz="1650">
                <a:solidFill>
                  <a:srgbClr val="188038"/>
                </a:solidFill>
                <a:latin typeface="Inter"/>
                <a:ea typeface="Inter"/>
                <a:cs typeface="Inter"/>
                <a:sym typeface="Inter"/>
              </a:rPr>
              <a:t>classic</a:t>
            </a:r>
            <a:r>
              <a:rPr b="1" lang="en" sz="1650">
                <a:highlight>
                  <a:srgbClr val="FFFFFF"/>
                </a:highlight>
                <a:latin typeface="Inter"/>
                <a:ea typeface="Inter"/>
                <a:cs typeface="Inter"/>
                <a:sym typeface="Inter"/>
              </a:rPr>
              <a:t> style, which ensures that the plots we create use the classic Matplotlib style:</a:t>
            </a:r>
            <a:endParaRPr b="1" sz="1800">
              <a:solidFill>
                <a:schemeClr val="dk2"/>
              </a:solidFill>
              <a:latin typeface="Inter"/>
              <a:ea typeface="Inter"/>
              <a:cs typeface="Inter"/>
              <a:sym typeface="Inter"/>
            </a:endParaRPr>
          </a:p>
        </p:txBody>
      </p:sp>
      <p:sp>
        <p:nvSpPr>
          <p:cNvPr id="398" name="Google Shape;398;p48"/>
          <p:cNvSpPr txBox="1"/>
          <p:nvPr/>
        </p:nvSpPr>
        <p:spPr>
          <a:xfrm>
            <a:off x="1540475" y="2445925"/>
            <a:ext cx="661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highlight>
                  <a:srgbClr val="FFFFFF"/>
                </a:highlight>
              </a:rPr>
              <a:t>plt</a:t>
            </a:r>
            <a:r>
              <a:rPr b="1" lang="en" sz="2400">
                <a:highlight>
                  <a:srgbClr val="FFFFFF"/>
                </a:highlight>
              </a:rPr>
              <a:t>.</a:t>
            </a:r>
            <a:r>
              <a:rPr lang="en" sz="2400">
                <a:highlight>
                  <a:srgbClr val="FFFFFF"/>
                </a:highlight>
              </a:rPr>
              <a:t>style</a:t>
            </a:r>
            <a:r>
              <a:rPr b="1" lang="en" sz="2400">
                <a:highlight>
                  <a:srgbClr val="FFFFFF"/>
                </a:highlight>
              </a:rPr>
              <a:t>.</a:t>
            </a:r>
            <a:r>
              <a:rPr lang="en" sz="2400">
                <a:highlight>
                  <a:srgbClr val="FFFFFF"/>
                </a:highlight>
              </a:rPr>
              <a:t>use('classic')</a:t>
            </a:r>
            <a:endParaRPr sz="2500">
              <a:solidFill>
                <a:schemeClr val="dk2"/>
              </a:solidFill>
              <a:latin typeface="Inter"/>
              <a:ea typeface="Inter"/>
              <a:cs typeface="Inter"/>
              <a:sym typeface="Inte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2" name="Shape 1052"/>
        <p:cNvGrpSpPr/>
        <p:nvPr/>
      </p:nvGrpSpPr>
      <p:grpSpPr>
        <a:xfrm>
          <a:off x="0" y="0"/>
          <a:ext cx="0" cy="0"/>
          <a:chOff x="0" y="0"/>
          <a:chExt cx="0" cy="0"/>
        </a:xfrm>
      </p:grpSpPr>
      <p:sp>
        <p:nvSpPr>
          <p:cNvPr id="1053" name="Google Shape;1053;p120"/>
          <p:cNvSpPr txBox="1"/>
          <p:nvPr/>
        </p:nvSpPr>
        <p:spPr>
          <a:xfrm>
            <a:off x="195175" y="241100"/>
            <a:ext cx="6613200" cy="9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t>Customizing Colormaps</a:t>
            </a:r>
            <a:endParaRPr b="1" sz="1200"/>
          </a:p>
          <a:p>
            <a:pPr indent="0" lvl="0" marL="0" rtl="0" algn="l">
              <a:lnSpc>
                <a:spcPct val="115000"/>
              </a:lnSpc>
              <a:spcBef>
                <a:spcPts val="1200"/>
              </a:spcBef>
              <a:spcAft>
                <a:spcPts val="1200"/>
              </a:spcAft>
              <a:buNone/>
            </a:pPr>
            <a:r>
              <a:rPr b="1" lang="en" sz="1200"/>
              <a:t>You can specify a colormap using the </a:t>
            </a:r>
            <a:r>
              <a:rPr b="1" lang="en" sz="1200">
                <a:solidFill>
                  <a:srgbClr val="188038"/>
                </a:solidFill>
                <a:latin typeface="Roboto Mono"/>
                <a:ea typeface="Roboto Mono"/>
                <a:cs typeface="Roboto Mono"/>
                <a:sym typeface="Roboto Mono"/>
              </a:rPr>
              <a:t>cmap</a:t>
            </a:r>
            <a:r>
              <a:rPr b="1" lang="en" sz="1200"/>
              <a:t> argument. For example, to use a blue colormap:</a:t>
            </a:r>
            <a:endParaRPr b="1" sz="1300">
              <a:solidFill>
                <a:schemeClr val="dk2"/>
              </a:solidFill>
              <a:latin typeface="Inter"/>
              <a:ea typeface="Inter"/>
              <a:cs typeface="Inter"/>
              <a:sym typeface="Inter"/>
            </a:endParaRPr>
          </a:p>
        </p:txBody>
      </p:sp>
      <p:sp>
        <p:nvSpPr>
          <p:cNvPr id="1054" name="Google Shape;1054;p120"/>
          <p:cNvSpPr txBox="1"/>
          <p:nvPr/>
        </p:nvSpPr>
        <p:spPr>
          <a:xfrm>
            <a:off x="321475" y="1239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55" name="Google Shape;1055;p120"/>
          <p:cNvPicPr preferRelativeResize="0"/>
          <p:nvPr/>
        </p:nvPicPr>
        <p:blipFill>
          <a:blip r:embed="rId3">
            <a:alphaModFix/>
          </a:blip>
          <a:stretch>
            <a:fillRect/>
          </a:stretch>
        </p:blipFill>
        <p:spPr>
          <a:xfrm>
            <a:off x="255725" y="1189100"/>
            <a:ext cx="3314875" cy="475650"/>
          </a:xfrm>
          <a:prstGeom prst="rect">
            <a:avLst/>
          </a:prstGeom>
          <a:noFill/>
          <a:ln>
            <a:noFill/>
          </a:ln>
        </p:spPr>
      </p:pic>
      <p:sp>
        <p:nvSpPr>
          <p:cNvPr id="1056" name="Google Shape;1056;p120"/>
          <p:cNvSpPr txBox="1"/>
          <p:nvPr/>
        </p:nvSpPr>
        <p:spPr>
          <a:xfrm>
            <a:off x="298500" y="18254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57" name="Google Shape;1057;p120"/>
          <p:cNvPicPr preferRelativeResize="0"/>
          <p:nvPr/>
        </p:nvPicPr>
        <p:blipFill>
          <a:blip r:embed="rId4">
            <a:alphaModFix/>
          </a:blip>
          <a:stretch>
            <a:fillRect/>
          </a:stretch>
        </p:blipFill>
        <p:spPr>
          <a:xfrm>
            <a:off x="4925350" y="1825475"/>
            <a:ext cx="2609850" cy="2457450"/>
          </a:xfrm>
          <a:prstGeom prst="rect">
            <a:avLst/>
          </a:prstGeom>
          <a:noFill/>
          <a:ln>
            <a:noFill/>
          </a:ln>
        </p:spPr>
      </p:pic>
      <p:sp>
        <p:nvSpPr>
          <p:cNvPr id="1058" name="Google Shape;1058;p120"/>
          <p:cNvSpPr txBox="1"/>
          <p:nvPr/>
        </p:nvSpPr>
        <p:spPr>
          <a:xfrm>
            <a:off x="-849600" y="22502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059" name="Google Shape;1059;p120"/>
          <p:cNvSpPr txBox="1"/>
          <p:nvPr/>
        </p:nvSpPr>
        <p:spPr>
          <a:xfrm>
            <a:off x="424800" y="1951775"/>
            <a:ext cx="4397100" cy="253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Choosing the Right Colormap</a:t>
            </a:r>
            <a:endParaRPr b="1" sz="1300"/>
          </a:p>
          <a:p>
            <a:pPr indent="0" lvl="0" marL="0" rtl="0" algn="l">
              <a:lnSpc>
                <a:spcPct val="115000"/>
              </a:lnSpc>
              <a:spcBef>
                <a:spcPts val="1200"/>
              </a:spcBef>
              <a:spcAft>
                <a:spcPts val="0"/>
              </a:spcAft>
              <a:buNone/>
            </a:pPr>
            <a:r>
              <a:rPr b="1" lang="en" sz="1300"/>
              <a:t>Colormaps fall into three main categories:</a:t>
            </a:r>
            <a:endParaRPr b="1" sz="1300"/>
          </a:p>
          <a:p>
            <a:pPr indent="-311150" lvl="0" marL="457200" rtl="0" algn="l">
              <a:lnSpc>
                <a:spcPct val="115000"/>
              </a:lnSpc>
              <a:spcBef>
                <a:spcPts val="1200"/>
              </a:spcBef>
              <a:spcAft>
                <a:spcPts val="0"/>
              </a:spcAft>
              <a:buSzPts val="1300"/>
              <a:buChar char="●"/>
            </a:pPr>
            <a:r>
              <a:rPr b="1" lang="en" sz="1300"/>
              <a:t>Sequential: A single, continuous range of colors. Examples: </a:t>
            </a:r>
            <a:r>
              <a:rPr b="1" lang="en" sz="1300">
                <a:solidFill>
                  <a:srgbClr val="188038"/>
                </a:solidFill>
                <a:latin typeface="Roboto Mono"/>
                <a:ea typeface="Roboto Mono"/>
                <a:cs typeface="Roboto Mono"/>
                <a:sym typeface="Roboto Mono"/>
              </a:rPr>
              <a:t>viridis</a:t>
            </a:r>
            <a:r>
              <a:rPr b="1" lang="en" sz="1300"/>
              <a:t>, </a:t>
            </a:r>
            <a:r>
              <a:rPr b="1" lang="en" sz="1300">
                <a:solidFill>
                  <a:srgbClr val="188038"/>
                </a:solidFill>
                <a:latin typeface="Roboto Mono"/>
                <a:ea typeface="Roboto Mono"/>
                <a:cs typeface="Roboto Mono"/>
                <a:sym typeface="Roboto Mono"/>
              </a:rPr>
              <a:t>Blues</a:t>
            </a:r>
            <a:r>
              <a:rPr b="1" lang="en" sz="1300"/>
              <a:t>.</a:t>
            </a:r>
            <a:endParaRPr b="1" sz="1300"/>
          </a:p>
          <a:p>
            <a:pPr indent="-311150" lvl="0" marL="457200" rtl="0" algn="l">
              <a:lnSpc>
                <a:spcPct val="115000"/>
              </a:lnSpc>
              <a:spcBef>
                <a:spcPts val="0"/>
              </a:spcBef>
              <a:spcAft>
                <a:spcPts val="0"/>
              </a:spcAft>
              <a:buSzPts val="1300"/>
              <a:buChar char="●"/>
            </a:pPr>
            <a:r>
              <a:rPr b="1" lang="en" sz="1300"/>
              <a:t>Divergent: Two contrasting colors representing deviations around a midpoint. Examples: </a:t>
            </a:r>
            <a:r>
              <a:rPr b="1" lang="en" sz="1300">
                <a:solidFill>
                  <a:srgbClr val="188038"/>
                </a:solidFill>
                <a:latin typeface="Roboto Mono"/>
                <a:ea typeface="Roboto Mono"/>
                <a:cs typeface="Roboto Mono"/>
                <a:sym typeface="Roboto Mono"/>
              </a:rPr>
              <a:t>RdBu</a:t>
            </a:r>
            <a:r>
              <a:rPr b="1" lang="en" sz="1300"/>
              <a:t>, </a:t>
            </a:r>
            <a:r>
              <a:rPr b="1" lang="en" sz="1300">
                <a:solidFill>
                  <a:srgbClr val="188038"/>
                </a:solidFill>
                <a:latin typeface="Roboto Mono"/>
                <a:ea typeface="Roboto Mono"/>
                <a:cs typeface="Roboto Mono"/>
                <a:sym typeface="Roboto Mono"/>
              </a:rPr>
              <a:t>PuOr</a:t>
            </a:r>
            <a:r>
              <a:rPr b="1" lang="en" sz="1300"/>
              <a:t>.</a:t>
            </a:r>
            <a:endParaRPr b="1" sz="1300"/>
          </a:p>
          <a:p>
            <a:pPr indent="-311150" lvl="0" marL="457200" rtl="0" algn="l">
              <a:lnSpc>
                <a:spcPct val="115000"/>
              </a:lnSpc>
              <a:spcBef>
                <a:spcPts val="0"/>
              </a:spcBef>
              <a:spcAft>
                <a:spcPts val="0"/>
              </a:spcAft>
              <a:buSzPts val="1300"/>
              <a:buChar char="●"/>
            </a:pPr>
            <a:r>
              <a:rPr b="1" lang="en" sz="1300"/>
              <a:t>Qualitative: Distinct colors with no inherent order. Example: </a:t>
            </a:r>
            <a:r>
              <a:rPr b="1" lang="en" sz="1300">
                <a:solidFill>
                  <a:srgbClr val="188038"/>
                </a:solidFill>
                <a:latin typeface="Roboto Mono"/>
                <a:ea typeface="Roboto Mono"/>
                <a:cs typeface="Roboto Mono"/>
                <a:sym typeface="Roboto Mono"/>
              </a:rPr>
              <a:t>tab10</a:t>
            </a:r>
            <a:r>
              <a:rPr b="1" lang="en" sz="1300"/>
              <a:t>, </a:t>
            </a:r>
            <a:r>
              <a:rPr b="1" lang="en" sz="1300">
                <a:solidFill>
                  <a:srgbClr val="188038"/>
                </a:solidFill>
                <a:latin typeface="Roboto Mono"/>
                <a:ea typeface="Roboto Mono"/>
                <a:cs typeface="Roboto Mono"/>
                <a:sym typeface="Roboto Mono"/>
              </a:rPr>
              <a:t>Set1</a:t>
            </a:r>
            <a:endParaRPr b="1" sz="1300">
              <a:solidFill>
                <a:srgbClr val="188038"/>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3" name="Shape 1063"/>
        <p:cNvGrpSpPr/>
        <p:nvPr/>
      </p:nvGrpSpPr>
      <p:grpSpPr>
        <a:xfrm>
          <a:off x="0" y="0"/>
          <a:ext cx="0" cy="0"/>
          <a:chOff x="0" y="0"/>
          <a:chExt cx="0" cy="0"/>
        </a:xfrm>
      </p:grpSpPr>
      <p:sp>
        <p:nvSpPr>
          <p:cNvPr id="1064" name="Google Shape;1064;p121"/>
          <p:cNvSpPr txBox="1"/>
          <p:nvPr/>
        </p:nvSpPr>
        <p:spPr>
          <a:xfrm>
            <a:off x="252575" y="229625"/>
            <a:ext cx="6613200" cy="12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Comparing Colormaps</a:t>
            </a:r>
            <a:endParaRPr b="1" sz="1100"/>
          </a:p>
          <a:p>
            <a:pPr indent="0" lvl="0" marL="0" rtl="0" algn="l">
              <a:lnSpc>
                <a:spcPct val="115000"/>
              </a:lnSpc>
              <a:spcBef>
                <a:spcPts val="1200"/>
              </a:spcBef>
              <a:spcAft>
                <a:spcPts val="0"/>
              </a:spcAft>
              <a:buNone/>
            </a:pPr>
            <a:r>
              <a:rPr lang="en" sz="1100"/>
              <a:t>The </a:t>
            </a:r>
            <a:r>
              <a:rPr lang="en" sz="1100">
                <a:solidFill>
                  <a:srgbClr val="188038"/>
                </a:solidFill>
                <a:latin typeface="Roboto Mono"/>
                <a:ea typeface="Roboto Mono"/>
                <a:cs typeface="Roboto Mono"/>
                <a:sym typeface="Roboto Mono"/>
              </a:rPr>
              <a:t>view_colormap</a:t>
            </a:r>
            <a:r>
              <a:rPr lang="en" sz="1100"/>
              <a:t> function can visualize the brightness variation of a colormap and its grayscale equivalent.</a:t>
            </a:r>
            <a:endParaRPr sz="1100"/>
          </a:p>
          <a:p>
            <a:pPr indent="0" lvl="0" marL="0" rtl="0" algn="l">
              <a:lnSpc>
                <a:spcPct val="115000"/>
              </a:lnSpc>
              <a:spcBef>
                <a:spcPts val="1200"/>
              </a:spcBef>
              <a:spcAft>
                <a:spcPts val="1200"/>
              </a:spcAft>
              <a:buNone/>
            </a:pPr>
            <a:r>
              <a:rPr lang="en" sz="1100"/>
              <a:t>Example:</a:t>
            </a:r>
            <a:endParaRPr sz="1200">
              <a:solidFill>
                <a:schemeClr val="dk2"/>
              </a:solidFill>
              <a:latin typeface="Inter"/>
              <a:ea typeface="Inter"/>
              <a:cs typeface="Inter"/>
              <a:sym typeface="Inter"/>
            </a:endParaRPr>
          </a:p>
        </p:txBody>
      </p:sp>
      <p:sp>
        <p:nvSpPr>
          <p:cNvPr id="1065" name="Google Shape;1065;p121"/>
          <p:cNvSpPr txBox="1"/>
          <p:nvPr/>
        </p:nvSpPr>
        <p:spPr>
          <a:xfrm>
            <a:off x="424800" y="16188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66" name="Google Shape;1066;p121"/>
          <p:cNvPicPr preferRelativeResize="0"/>
          <p:nvPr/>
        </p:nvPicPr>
        <p:blipFill>
          <a:blip r:embed="rId3">
            <a:alphaModFix/>
          </a:blip>
          <a:stretch>
            <a:fillRect/>
          </a:stretch>
        </p:blipFill>
        <p:spPr>
          <a:xfrm>
            <a:off x="186825" y="1405750"/>
            <a:ext cx="4103482" cy="2850575"/>
          </a:xfrm>
          <a:prstGeom prst="rect">
            <a:avLst/>
          </a:prstGeom>
          <a:noFill/>
          <a:ln>
            <a:noFill/>
          </a:ln>
        </p:spPr>
      </p:pic>
      <p:sp>
        <p:nvSpPr>
          <p:cNvPr id="1067" name="Google Shape;1067;p121"/>
          <p:cNvSpPr txBox="1"/>
          <p:nvPr/>
        </p:nvSpPr>
        <p:spPr>
          <a:xfrm>
            <a:off x="5706075" y="1894375"/>
            <a:ext cx="345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68" name="Google Shape;1068;p121"/>
          <p:cNvPicPr preferRelativeResize="0"/>
          <p:nvPr/>
        </p:nvPicPr>
        <p:blipFill>
          <a:blip r:embed="rId4">
            <a:alphaModFix/>
          </a:blip>
          <a:stretch>
            <a:fillRect/>
          </a:stretch>
        </p:blipFill>
        <p:spPr>
          <a:xfrm>
            <a:off x="4442707" y="2416075"/>
            <a:ext cx="3476625" cy="1066800"/>
          </a:xfrm>
          <a:prstGeom prst="rect">
            <a:avLst/>
          </a:prstGeom>
          <a:noFill/>
          <a:ln>
            <a:noFill/>
          </a:ln>
        </p:spPr>
      </p:pic>
      <p:pic>
        <p:nvPicPr>
          <p:cNvPr id="1069" name="Google Shape;1069;p121"/>
          <p:cNvPicPr preferRelativeResize="0"/>
          <p:nvPr/>
        </p:nvPicPr>
        <p:blipFill>
          <a:blip r:embed="rId5">
            <a:alphaModFix/>
          </a:blip>
          <a:stretch>
            <a:fillRect/>
          </a:stretch>
        </p:blipFill>
        <p:spPr>
          <a:xfrm>
            <a:off x="4351300" y="1348350"/>
            <a:ext cx="4792700" cy="2800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73" name="Shape 1073"/>
        <p:cNvGrpSpPr/>
        <p:nvPr/>
      </p:nvGrpSpPr>
      <p:grpSpPr>
        <a:xfrm>
          <a:off x="0" y="0"/>
          <a:ext cx="0" cy="0"/>
          <a:chOff x="0" y="0"/>
          <a:chExt cx="0" cy="0"/>
        </a:xfrm>
      </p:grpSpPr>
      <p:sp>
        <p:nvSpPr>
          <p:cNvPr id="1074" name="Google Shape;1074;p122"/>
          <p:cNvSpPr txBox="1"/>
          <p:nvPr/>
        </p:nvSpPr>
        <p:spPr>
          <a:xfrm>
            <a:off x="160725" y="172225"/>
            <a:ext cx="66132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Adjusting Color Limits</a:t>
            </a:r>
            <a:endParaRPr b="1" sz="1300"/>
          </a:p>
          <a:p>
            <a:pPr indent="0" lvl="0" marL="0" rtl="0" algn="l">
              <a:lnSpc>
                <a:spcPct val="115000"/>
              </a:lnSpc>
              <a:spcBef>
                <a:spcPts val="1200"/>
              </a:spcBef>
              <a:spcAft>
                <a:spcPts val="1200"/>
              </a:spcAft>
              <a:buNone/>
            </a:pPr>
            <a:r>
              <a:rPr b="1" lang="en" sz="1300"/>
              <a:t>The </a:t>
            </a:r>
            <a:r>
              <a:rPr b="1" lang="en" sz="1300">
                <a:solidFill>
                  <a:srgbClr val="188038"/>
                </a:solidFill>
                <a:latin typeface="Roboto Mono"/>
                <a:ea typeface="Roboto Mono"/>
                <a:cs typeface="Roboto Mono"/>
                <a:sym typeface="Roboto Mono"/>
              </a:rPr>
              <a:t>extend</a:t>
            </a:r>
            <a:r>
              <a:rPr b="1" lang="en" sz="1300"/>
              <a:t> property allows you to indicate out-of-bound values in the colorbar:</a:t>
            </a:r>
            <a:endParaRPr b="1">
              <a:solidFill>
                <a:schemeClr val="dk2"/>
              </a:solidFill>
              <a:latin typeface="Inter"/>
              <a:ea typeface="Inter"/>
              <a:cs typeface="Inter"/>
              <a:sym typeface="Inter"/>
            </a:endParaRPr>
          </a:p>
        </p:txBody>
      </p:sp>
      <p:sp>
        <p:nvSpPr>
          <p:cNvPr id="1075" name="Google Shape;1075;p122"/>
          <p:cNvSpPr txBox="1"/>
          <p:nvPr/>
        </p:nvSpPr>
        <p:spPr>
          <a:xfrm>
            <a:off x="332950" y="10562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76" name="Google Shape;1076;p122"/>
          <p:cNvPicPr preferRelativeResize="0"/>
          <p:nvPr/>
        </p:nvPicPr>
        <p:blipFill>
          <a:blip r:embed="rId3">
            <a:alphaModFix/>
          </a:blip>
          <a:stretch>
            <a:fillRect/>
          </a:stretch>
        </p:blipFill>
        <p:spPr>
          <a:xfrm>
            <a:off x="267200" y="1056250"/>
            <a:ext cx="3177100" cy="826650"/>
          </a:xfrm>
          <a:prstGeom prst="rect">
            <a:avLst/>
          </a:prstGeom>
          <a:noFill/>
          <a:ln>
            <a:noFill/>
          </a:ln>
        </p:spPr>
      </p:pic>
      <p:sp>
        <p:nvSpPr>
          <p:cNvPr id="1077" name="Google Shape;1077;p122"/>
          <p:cNvSpPr txBox="1"/>
          <p:nvPr/>
        </p:nvSpPr>
        <p:spPr>
          <a:xfrm>
            <a:off x="310000" y="2055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78" name="Google Shape;1078;p122"/>
          <p:cNvPicPr preferRelativeResize="0"/>
          <p:nvPr/>
        </p:nvPicPr>
        <p:blipFill>
          <a:blip r:embed="rId4">
            <a:alphaModFix/>
          </a:blip>
          <a:stretch>
            <a:fillRect/>
          </a:stretch>
        </p:blipFill>
        <p:spPr>
          <a:xfrm>
            <a:off x="3539300" y="1986550"/>
            <a:ext cx="3613375" cy="2628825"/>
          </a:xfrm>
          <a:prstGeom prst="rect">
            <a:avLst/>
          </a:prstGeom>
          <a:noFill/>
          <a:ln>
            <a:noFill/>
          </a:ln>
        </p:spPr>
      </p:pic>
      <p:sp>
        <p:nvSpPr>
          <p:cNvPr id="1079" name="Google Shape;1079;p122"/>
          <p:cNvSpPr txBox="1"/>
          <p:nvPr/>
        </p:nvSpPr>
        <p:spPr>
          <a:xfrm>
            <a:off x="267200" y="2355500"/>
            <a:ext cx="30999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extend='both'</a:t>
            </a:r>
            <a:r>
              <a:rPr b="1" lang="en" sz="1300"/>
              <a:t>: Adds arrows at both ends of the colorbar.</a:t>
            </a:r>
            <a:endParaRPr b="1" sz="1300"/>
          </a:p>
          <a:p>
            <a:pPr indent="-311150" lvl="0" marL="457200" rtl="0" algn="l">
              <a:spcBef>
                <a:spcPts val="0"/>
              </a:spcBef>
              <a:spcAft>
                <a:spcPts val="0"/>
              </a:spcAft>
              <a:buSzPts val="1300"/>
              <a:buChar char="●"/>
            </a:pPr>
            <a:r>
              <a:rPr b="1" lang="en" sz="1300">
                <a:solidFill>
                  <a:srgbClr val="188038"/>
                </a:solidFill>
                <a:latin typeface="Roboto Mono"/>
                <a:ea typeface="Roboto Mono"/>
                <a:cs typeface="Roboto Mono"/>
                <a:sym typeface="Roboto Mono"/>
              </a:rPr>
              <a:t>plt.clim(-1, 1)</a:t>
            </a:r>
            <a:r>
              <a:rPr b="1" lang="en" sz="1300"/>
              <a:t>: Restricts the displayed range of values.</a:t>
            </a:r>
            <a:endParaRPr b="1" sz="13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83" name="Shape 1083"/>
        <p:cNvGrpSpPr/>
        <p:nvPr/>
      </p:nvGrpSpPr>
      <p:grpSpPr>
        <a:xfrm>
          <a:off x="0" y="0"/>
          <a:ext cx="0" cy="0"/>
          <a:chOff x="0" y="0"/>
          <a:chExt cx="0" cy="0"/>
        </a:xfrm>
      </p:grpSpPr>
      <p:sp>
        <p:nvSpPr>
          <p:cNvPr id="1084" name="Google Shape;1084;p123"/>
          <p:cNvSpPr txBox="1"/>
          <p:nvPr/>
        </p:nvSpPr>
        <p:spPr>
          <a:xfrm>
            <a:off x="160725" y="137775"/>
            <a:ext cx="66132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Discrete Colorbars</a:t>
            </a:r>
            <a:endParaRPr b="1" sz="1300"/>
          </a:p>
          <a:p>
            <a:pPr indent="0" lvl="0" marL="0" rtl="0" algn="l">
              <a:lnSpc>
                <a:spcPct val="115000"/>
              </a:lnSpc>
              <a:spcBef>
                <a:spcPts val="1200"/>
              </a:spcBef>
              <a:spcAft>
                <a:spcPts val="1200"/>
              </a:spcAft>
              <a:buNone/>
            </a:pPr>
            <a:r>
              <a:rPr b="1" lang="en" sz="1300"/>
              <a:t>For discrete values, you can use a discrete colormap:</a:t>
            </a:r>
            <a:endParaRPr b="1">
              <a:solidFill>
                <a:schemeClr val="dk2"/>
              </a:solidFill>
              <a:latin typeface="Inter"/>
              <a:ea typeface="Inter"/>
              <a:cs typeface="Inter"/>
              <a:sym typeface="Inter"/>
            </a:endParaRPr>
          </a:p>
        </p:txBody>
      </p:sp>
      <p:sp>
        <p:nvSpPr>
          <p:cNvPr id="1085" name="Google Shape;1085;p123"/>
          <p:cNvSpPr txBox="1"/>
          <p:nvPr/>
        </p:nvSpPr>
        <p:spPr>
          <a:xfrm>
            <a:off x="287025" y="10218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86" name="Google Shape;1086;p123"/>
          <p:cNvPicPr preferRelativeResize="0"/>
          <p:nvPr/>
        </p:nvPicPr>
        <p:blipFill>
          <a:blip r:embed="rId3">
            <a:alphaModFix/>
          </a:blip>
          <a:stretch>
            <a:fillRect/>
          </a:stretch>
        </p:blipFill>
        <p:spPr>
          <a:xfrm>
            <a:off x="160725" y="1130175"/>
            <a:ext cx="3657600" cy="683825"/>
          </a:xfrm>
          <a:prstGeom prst="rect">
            <a:avLst/>
          </a:prstGeom>
          <a:noFill/>
          <a:ln>
            <a:noFill/>
          </a:ln>
        </p:spPr>
      </p:pic>
      <p:sp>
        <p:nvSpPr>
          <p:cNvPr id="1087" name="Google Shape;1087;p123"/>
          <p:cNvSpPr txBox="1"/>
          <p:nvPr/>
        </p:nvSpPr>
        <p:spPr>
          <a:xfrm>
            <a:off x="264075" y="19747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88" name="Google Shape;1088;p123"/>
          <p:cNvPicPr preferRelativeResize="0"/>
          <p:nvPr/>
        </p:nvPicPr>
        <p:blipFill>
          <a:blip r:embed="rId4">
            <a:alphaModFix/>
          </a:blip>
          <a:stretch>
            <a:fillRect/>
          </a:stretch>
        </p:blipFill>
        <p:spPr>
          <a:xfrm>
            <a:off x="160725" y="1910900"/>
            <a:ext cx="3056594" cy="2494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92" name="Shape 1092"/>
        <p:cNvGrpSpPr/>
        <p:nvPr/>
      </p:nvGrpSpPr>
      <p:grpSpPr>
        <a:xfrm>
          <a:off x="0" y="0"/>
          <a:ext cx="0" cy="0"/>
          <a:chOff x="0" y="0"/>
          <a:chExt cx="0" cy="0"/>
        </a:xfrm>
      </p:grpSpPr>
      <p:sp>
        <p:nvSpPr>
          <p:cNvPr id="1093" name="Google Shape;1093;p124"/>
          <p:cNvSpPr txBox="1"/>
          <p:nvPr/>
        </p:nvSpPr>
        <p:spPr>
          <a:xfrm>
            <a:off x="160725" y="160725"/>
            <a:ext cx="6613200" cy="118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Example: Handwritten Digits</a:t>
            </a:r>
            <a:endParaRPr b="1" sz="1500"/>
          </a:p>
          <a:p>
            <a:pPr indent="0" lvl="0" marL="0" rtl="0" algn="l">
              <a:lnSpc>
                <a:spcPct val="115000"/>
              </a:lnSpc>
              <a:spcBef>
                <a:spcPts val="1200"/>
              </a:spcBef>
              <a:spcAft>
                <a:spcPts val="0"/>
              </a:spcAft>
              <a:buNone/>
            </a:pPr>
            <a:r>
              <a:rPr b="1" lang="en" sz="1300"/>
              <a:t>Dataset Visualization</a:t>
            </a:r>
            <a:endParaRPr b="1" sz="1300"/>
          </a:p>
          <a:p>
            <a:pPr indent="0" lvl="0" marL="0" rtl="0" algn="l">
              <a:lnSpc>
                <a:spcPct val="115000"/>
              </a:lnSpc>
              <a:spcBef>
                <a:spcPts val="1200"/>
              </a:spcBef>
              <a:spcAft>
                <a:spcPts val="1200"/>
              </a:spcAft>
              <a:buNone/>
            </a:pPr>
            <a:r>
              <a:rPr b="1" lang="en" sz="1300"/>
              <a:t>To visualize the digits dataset from Scikit-Learn:</a:t>
            </a:r>
            <a:endParaRPr b="1">
              <a:solidFill>
                <a:schemeClr val="dk2"/>
              </a:solidFill>
              <a:latin typeface="Inter"/>
              <a:ea typeface="Inter"/>
              <a:cs typeface="Inter"/>
              <a:sym typeface="Inter"/>
            </a:endParaRPr>
          </a:p>
        </p:txBody>
      </p:sp>
      <p:sp>
        <p:nvSpPr>
          <p:cNvPr id="1094" name="Google Shape;1094;p124"/>
          <p:cNvSpPr txBox="1"/>
          <p:nvPr/>
        </p:nvSpPr>
        <p:spPr>
          <a:xfrm>
            <a:off x="332950" y="14466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95" name="Google Shape;1095;p124"/>
          <p:cNvPicPr preferRelativeResize="0"/>
          <p:nvPr/>
        </p:nvPicPr>
        <p:blipFill>
          <a:blip r:embed="rId3">
            <a:alphaModFix/>
          </a:blip>
          <a:stretch>
            <a:fillRect/>
          </a:stretch>
        </p:blipFill>
        <p:spPr>
          <a:xfrm>
            <a:off x="221300" y="1446600"/>
            <a:ext cx="3524250" cy="1381125"/>
          </a:xfrm>
          <a:prstGeom prst="rect">
            <a:avLst/>
          </a:prstGeom>
          <a:noFill/>
          <a:ln>
            <a:noFill/>
          </a:ln>
        </p:spPr>
      </p:pic>
      <p:sp>
        <p:nvSpPr>
          <p:cNvPr id="1096" name="Google Shape;1096;p124"/>
          <p:cNvSpPr txBox="1"/>
          <p:nvPr/>
        </p:nvSpPr>
        <p:spPr>
          <a:xfrm>
            <a:off x="4638325" y="1136625"/>
            <a:ext cx="452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097" name="Google Shape;1097;p124"/>
          <p:cNvPicPr preferRelativeResize="0"/>
          <p:nvPr/>
        </p:nvPicPr>
        <p:blipFill>
          <a:blip r:embed="rId4">
            <a:alphaModFix/>
          </a:blip>
          <a:stretch>
            <a:fillRect/>
          </a:stretch>
        </p:blipFill>
        <p:spPr>
          <a:xfrm>
            <a:off x="4265375" y="1446600"/>
            <a:ext cx="3054100" cy="3544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01" name="Shape 1101"/>
        <p:cNvGrpSpPr/>
        <p:nvPr/>
      </p:nvGrpSpPr>
      <p:grpSpPr>
        <a:xfrm>
          <a:off x="0" y="0"/>
          <a:ext cx="0" cy="0"/>
          <a:chOff x="0" y="0"/>
          <a:chExt cx="0" cy="0"/>
        </a:xfrm>
      </p:grpSpPr>
      <p:sp>
        <p:nvSpPr>
          <p:cNvPr id="1102" name="Google Shape;1102;p125"/>
          <p:cNvSpPr txBox="1"/>
          <p:nvPr/>
        </p:nvSpPr>
        <p:spPr>
          <a:xfrm>
            <a:off x="195175" y="160725"/>
            <a:ext cx="66132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Dimensionality Reduction</a:t>
            </a:r>
            <a:endParaRPr b="1" sz="1300"/>
          </a:p>
          <a:p>
            <a:pPr indent="0" lvl="0" marL="0" rtl="0" algn="l">
              <a:lnSpc>
                <a:spcPct val="115000"/>
              </a:lnSpc>
              <a:spcBef>
                <a:spcPts val="1200"/>
              </a:spcBef>
              <a:spcAft>
                <a:spcPts val="1200"/>
              </a:spcAft>
              <a:buNone/>
            </a:pPr>
            <a:r>
              <a:rPr b="1" lang="en" sz="1300"/>
              <a:t>To reduce the dataset to 2D for visualization:</a:t>
            </a:r>
            <a:endParaRPr b="1">
              <a:solidFill>
                <a:schemeClr val="dk2"/>
              </a:solidFill>
              <a:latin typeface="Inter"/>
              <a:ea typeface="Inter"/>
              <a:cs typeface="Inter"/>
              <a:sym typeface="Inter"/>
            </a:endParaRPr>
          </a:p>
        </p:txBody>
      </p:sp>
      <p:sp>
        <p:nvSpPr>
          <p:cNvPr id="1103" name="Google Shape;1103;p125"/>
          <p:cNvSpPr txBox="1"/>
          <p:nvPr/>
        </p:nvSpPr>
        <p:spPr>
          <a:xfrm>
            <a:off x="344425" y="9644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04" name="Google Shape;1104;p125"/>
          <p:cNvPicPr preferRelativeResize="0"/>
          <p:nvPr/>
        </p:nvPicPr>
        <p:blipFill>
          <a:blip r:embed="rId3">
            <a:alphaModFix/>
          </a:blip>
          <a:stretch>
            <a:fillRect/>
          </a:stretch>
        </p:blipFill>
        <p:spPr>
          <a:xfrm>
            <a:off x="195175" y="1118700"/>
            <a:ext cx="3390900" cy="619125"/>
          </a:xfrm>
          <a:prstGeom prst="rect">
            <a:avLst/>
          </a:prstGeom>
          <a:noFill/>
          <a:ln>
            <a:noFill/>
          </a:ln>
        </p:spPr>
      </p:pic>
      <p:sp>
        <p:nvSpPr>
          <p:cNvPr id="1105" name="Google Shape;1105;p125"/>
          <p:cNvSpPr txBox="1"/>
          <p:nvPr/>
        </p:nvSpPr>
        <p:spPr>
          <a:xfrm>
            <a:off x="321475" y="2032150"/>
            <a:ext cx="3616500" cy="7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t>Scatter Plot with Discrete Colorbar</a:t>
            </a:r>
            <a:endParaRPr b="1" sz="1200"/>
          </a:p>
          <a:p>
            <a:pPr indent="0" lvl="0" marL="0" rtl="0" algn="l">
              <a:lnSpc>
                <a:spcPct val="115000"/>
              </a:lnSpc>
              <a:spcBef>
                <a:spcPts val="1200"/>
              </a:spcBef>
              <a:spcAft>
                <a:spcPts val="1200"/>
              </a:spcAft>
              <a:buNone/>
            </a:pPr>
            <a:r>
              <a:rPr b="1" lang="en" sz="1200"/>
              <a:t>Using the reduced dimensions:</a:t>
            </a:r>
            <a:endParaRPr b="1" sz="1300">
              <a:solidFill>
                <a:schemeClr val="dk2"/>
              </a:solidFill>
              <a:latin typeface="Inter"/>
              <a:ea typeface="Inter"/>
              <a:cs typeface="Inter"/>
              <a:sym typeface="Inter"/>
            </a:endParaRPr>
          </a:p>
        </p:txBody>
      </p:sp>
      <p:sp>
        <p:nvSpPr>
          <p:cNvPr id="1106" name="Google Shape;1106;p125"/>
          <p:cNvSpPr txBox="1"/>
          <p:nvPr/>
        </p:nvSpPr>
        <p:spPr>
          <a:xfrm>
            <a:off x="493675" y="29735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07" name="Google Shape;1107;p125"/>
          <p:cNvPicPr preferRelativeResize="0"/>
          <p:nvPr/>
        </p:nvPicPr>
        <p:blipFill>
          <a:blip r:embed="rId4">
            <a:alphaModFix/>
          </a:blip>
          <a:stretch>
            <a:fillRect/>
          </a:stretch>
        </p:blipFill>
        <p:spPr>
          <a:xfrm>
            <a:off x="195175" y="2912800"/>
            <a:ext cx="4686300" cy="742950"/>
          </a:xfrm>
          <a:prstGeom prst="rect">
            <a:avLst/>
          </a:prstGeom>
          <a:noFill/>
          <a:ln>
            <a:noFill/>
          </a:ln>
        </p:spPr>
      </p:pic>
      <p:sp>
        <p:nvSpPr>
          <p:cNvPr id="1108" name="Google Shape;1108;p125"/>
          <p:cNvSpPr txBox="1"/>
          <p:nvPr/>
        </p:nvSpPr>
        <p:spPr>
          <a:xfrm>
            <a:off x="5878275" y="1400675"/>
            <a:ext cx="328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09" name="Google Shape;1109;p125"/>
          <p:cNvPicPr preferRelativeResize="0"/>
          <p:nvPr/>
        </p:nvPicPr>
        <p:blipFill>
          <a:blip r:embed="rId5">
            <a:alphaModFix/>
          </a:blip>
          <a:stretch>
            <a:fillRect/>
          </a:stretch>
        </p:blipFill>
        <p:spPr>
          <a:xfrm>
            <a:off x="4881475" y="1118700"/>
            <a:ext cx="4200025" cy="3352450"/>
          </a:xfrm>
          <a:prstGeom prst="rect">
            <a:avLst/>
          </a:prstGeom>
          <a:noFill/>
          <a:ln>
            <a:noFill/>
          </a:ln>
        </p:spPr>
      </p:pic>
      <p:sp>
        <p:nvSpPr>
          <p:cNvPr id="1110" name="Google Shape;1110;p125"/>
          <p:cNvSpPr txBox="1"/>
          <p:nvPr/>
        </p:nvSpPr>
        <p:spPr>
          <a:xfrm>
            <a:off x="229625" y="3983925"/>
            <a:ext cx="46863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This reveals relationships in the dataset:</a:t>
            </a:r>
            <a:endParaRPr b="1" sz="1300"/>
          </a:p>
          <a:p>
            <a:pPr indent="-311150" lvl="0" marL="457200" rtl="0" algn="l">
              <a:lnSpc>
                <a:spcPct val="115000"/>
              </a:lnSpc>
              <a:spcBef>
                <a:spcPts val="1200"/>
              </a:spcBef>
              <a:spcAft>
                <a:spcPts val="0"/>
              </a:spcAft>
              <a:buSzPts val="1300"/>
              <a:buChar char="●"/>
            </a:pPr>
            <a:r>
              <a:rPr b="1" lang="en" sz="1300"/>
              <a:t>Digits like </a:t>
            </a:r>
            <a:r>
              <a:rPr b="1" lang="en" sz="1300">
                <a:solidFill>
                  <a:srgbClr val="188038"/>
                </a:solidFill>
                <a:latin typeface="Roboto Mono"/>
                <a:ea typeface="Roboto Mono"/>
                <a:cs typeface="Roboto Mono"/>
                <a:sym typeface="Roboto Mono"/>
              </a:rPr>
              <a:t>2</a:t>
            </a:r>
            <a:r>
              <a:rPr b="1" lang="en" sz="1300"/>
              <a:t> and </a:t>
            </a:r>
            <a:r>
              <a:rPr b="1" lang="en" sz="1300">
                <a:solidFill>
                  <a:srgbClr val="188038"/>
                </a:solidFill>
                <a:latin typeface="Roboto Mono"/>
                <a:ea typeface="Roboto Mono"/>
                <a:cs typeface="Roboto Mono"/>
                <a:sym typeface="Roboto Mono"/>
              </a:rPr>
              <a:t>3</a:t>
            </a:r>
            <a:r>
              <a:rPr b="1" lang="en" sz="1300"/>
              <a:t> overlap, indicating potential classification confusion.</a:t>
            </a:r>
            <a:endParaRPr b="1" sz="1300"/>
          </a:p>
          <a:p>
            <a:pPr indent="-311150" lvl="0" marL="457200" rtl="0" algn="l">
              <a:lnSpc>
                <a:spcPct val="115000"/>
              </a:lnSpc>
              <a:spcBef>
                <a:spcPts val="0"/>
              </a:spcBef>
              <a:spcAft>
                <a:spcPts val="0"/>
              </a:spcAft>
              <a:buSzPts val="1300"/>
              <a:buChar char="●"/>
            </a:pPr>
            <a:r>
              <a:rPr b="1" lang="en" sz="1300"/>
              <a:t>Distinct digits like </a:t>
            </a:r>
            <a:r>
              <a:rPr b="1" lang="en" sz="1300">
                <a:solidFill>
                  <a:srgbClr val="188038"/>
                </a:solidFill>
                <a:latin typeface="Roboto Mono"/>
                <a:ea typeface="Roboto Mono"/>
                <a:cs typeface="Roboto Mono"/>
                <a:sym typeface="Roboto Mono"/>
              </a:rPr>
              <a:t>0</a:t>
            </a:r>
            <a:r>
              <a:rPr b="1" lang="en" sz="1300"/>
              <a:t> and </a:t>
            </a:r>
            <a:r>
              <a:rPr b="1" lang="en" sz="1300">
                <a:solidFill>
                  <a:srgbClr val="188038"/>
                </a:solidFill>
                <a:latin typeface="Roboto Mono"/>
                <a:ea typeface="Roboto Mono"/>
                <a:cs typeface="Roboto Mono"/>
                <a:sym typeface="Roboto Mono"/>
              </a:rPr>
              <a:t>1</a:t>
            </a:r>
            <a:r>
              <a:rPr b="1" lang="en" sz="1300"/>
              <a:t> are well-separated.</a:t>
            </a:r>
            <a:endParaRPr b="1" sz="13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14" name="Shape 1114"/>
        <p:cNvGrpSpPr/>
        <p:nvPr/>
      </p:nvGrpSpPr>
      <p:grpSpPr>
        <a:xfrm>
          <a:off x="0" y="0"/>
          <a:ext cx="0" cy="0"/>
          <a:chOff x="0" y="0"/>
          <a:chExt cx="0" cy="0"/>
        </a:xfrm>
      </p:grpSpPr>
      <p:sp>
        <p:nvSpPr>
          <p:cNvPr id="1115" name="Google Shape;1115;p126"/>
          <p:cNvSpPr txBox="1"/>
          <p:nvPr/>
        </p:nvSpPr>
        <p:spPr>
          <a:xfrm>
            <a:off x="447750" y="252575"/>
            <a:ext cx="6613200" cy="24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Takeaways</a:t>
            </a:r>
            <a:endParaRPr b="1" sz="1500"/>
          </a:p>
          <a:p>
            <a:pPr indent="-311150" lvl="0" marL="457200" rtl="0" algn="l">
              <a:lnSpc>
                <a:spcPct val="115000"/>
              </a:lnSpc>
              <a:spcBef>
                <a:spcPts val="1200"/>
              </a:spcBef>
              <a:spcAft>
                <a:spcPts val="0"/>
              </a:spcAft>
              <a:buSzPts val="1300"/>
              <a:buAutoNum type="arabicPeriod"/>
            </a:pPr>
            <a:r>
              <a:rPr b="1" lang="en" sz="1300"/>
              <a:t>Use sequential colormaps for continuous data and divergent colormaps for deviation-based visualizations.</a:t>
            </a:r>
            <a:endParaRPr b="1" sz="1300"/>
          </a:p>
          <a:p>
            <a:pPr indent="-311150" lvl="0" marL="457200" rtl="0" algn="l">
              <a:lnSpc>
                <a:spcPct val="115000"/>
              </a:lnSpc>
              <a:spcBef>
                <a:spcPts val="0"/>
              </a:spcBef>
              <a:spcAft>
                <a:spcPts val="0"/>
              </a:spcAft>
              <a:buSzPts val="1300"/>
              <a:buAutoNum type="arabicPeriod"/>
            </a:pPr>
            <a:r>
              <a:rPr b="1" lang="en" sz="1300"/>
              <a:t>Customize color limits and add extensions to improve clarity.</a:t>
            </a:r>
            <a:endParaRPr b="1" sz="1300"/>
          </a:p>
          <a:p>
            <a:pPr indent="-311150" lvl="0" marL="457200" rtl="0" algn="l">
              <a:lnSpc>
                <a:spcPct val="115000"/>
              </a:lnSpc>
              <a:spcBef>
                <a:spcPts val="0"/>
              </a:spcBef>
              <a:spcAft>
                <a:spcPts val="0"/>
              </a:spcAft>
              <a:buSzPts val="1300"/>
              <a:buAutoNum type="arabicPeriod"/>
            </a:pPr>
            <a:r>
              <a:rPr b="1" lang="en" sz="1300"/>
              <a:t>Use discrete colormaps and tick adjustments for categorical or grouped data.</a:t>
            </a:r>
            <a:endParaRPr b="1" sz="1300"/>
          </a:p>
          <a:p>
            <a:pPr indent="-311150" lvl="0" marL="457200" rtl="0" algn="l">
              <a:lnSpc>
                <a:spcPct val="115000"/>
              </a:lnSpc>
              <a:spcBef>
                <a:spcPts val="0"/>
              </a:spcBef>
              <a:spcAft>
                <a:spcPts val="0"/>
              </a:spcAft>
              <a:buSzPts val="1300"/>
              <a:buAutoNum type="arabicPeriod"/>
            </a:pPr>
            <a:r>
              <a:rPr b="1" lang="en" sz="1300"/>
              <a:t>Advanced visualizations, such as embedding data in 2D, require combining Matplotlib's colormaps with machine learning techniques like manifold learning.</a:t>
            </a:r>
            <a:endParaRPr b="1">
              <a:solidFill>
                <a:schemeClr val="dk2"/>
              </a:solidFill>
              <a:latin typeface="Inter"/>
              <a:ea typeface="Inter"/>
              <a:cs typeface="Inter"/>
              <a:sym typeface="Inte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19" name="Shape 1119"/>
        <p:cNvGrpSpPr/>
        <p:nvPr/>
      </p:nvGrpSpPr>
      <p:grpSpPr>
        <a:xfrm>
          <a:off x="0" y="0"/>
          <a:ext cx="0" cy="0"/>
          <a:chOff x="0" y="0"/>
          <a:chExt cx="0" cy="0"/>
        </a:xfrm>
      </p:grpSpPr>
      <p:sp>
        <p:nvSpPr>
          <p:cNvPr id="1120" name="Google Shape;1120;p127"/>
          <p:cNvSpPr txBox="1"/>
          <p:nvPr/>
        </p:nvSpPr>
        <p:spPr>
          <a:xfrm>
            <a:off x="229625" y="195175"/>
            <a:ext cx="66132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highlight>
                  <a:srgbClr val="FFFFFF"/>
                </a:highlight>
              </a:rPr>
              <a:t>Multiple Subplots</a:t>
            </a:r>
            <a:endParaRPr sz="1200">
              <a:solidFill>
                <a:schemeClr val="dk2"/>
              </a:solidFill>
              <a:latin typeface="Inter"/>
              <a:ea typeface="Inter"/>
              <a:cs typeface="Inter"/>
              <a:sym typeface="Inter"/>
            </a:endParaRPr>
          </a:p>
        </p:txBody>
      </p:sp>
      <p:sp>
        <p:nvSpPr>
          <p:cNvPr id="1121" name="Google Shape;1121;p127"/>
          <p:cNvSpPr txBox="1"/>
          <p:nvPr/>
        </p:nvSpPr>
        <p:spPr>
          <a:xfrm>
            <a:off x="390350" y="838125"/>
            <a:ext cx="6613200" cy="17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plt.axes: Subplots by Hand</a:t>
            </a:r>
            <a:endParaRPr b="1" sz="1500"/>
          </a:p>
          <a:p>
            <a:pPr indent="0" lvl="0" marL="0" rtl="0" algn="l">
              <a:lnSpc>
                <a:spcPct val="115000"/>
              </a:lnSpc>
              <a:spcBef>
                <a:spcPts val="1200"/>
              </a:spcBef>
              <a:spcAft>
                <a:spcPts val="1200"/>
              </a:spcAft>
              <a:buNone/>
            </a:pPr>
            <a:r>
              <a:rPr b="1" lang="en" sz="1300"/>
              <a:t>The </a:t>
            </a:r>
            <a:r>
              <a:rPr b="1" lang="en" sz="1300">
                <a:solidFill>
                  <a:srgbClr val="188038"/>
                </a:solidFill>
                <a:latin typeface="Roboto Mono"/>
                <a:ea typeface="Roboto Mono"/>
                <a:cs typeface="Roboto Mono"/>
                <a:sym typeface="Roboto Mono"/>
              </a:rPr>
              <a:t>plt.axes()</a:t>
            </a:r>
            <a:r>
              <a:rPr b="1" lang="en" sz="1300"/>
              <a:t> function allows you to create custom axes with manual positioning. You specify the position and size using a list of four values: </a:t>
            </a:r>
            <a:r>
              <a:rPr b="1" lang="en" sz="1300">
                <a:solidFill>
                  <a:srgbClr val="188038"/>
                </a:solidFill>
                <a:latin typeface="Roboto Mono"/>
                <a:ea typeface="Roboto Mono"/>
                <a:cs typeface="Roboto Mono"/>
                <a:sym typeface="Roboto Mono"/>
              </a:rPr>
              <a:t>[left, bottom, width, height]</a:t>
            </a:r>
            <a:r>
              <a:rPr b="1" lang="en" sz="1300"/>
              <a:t>, where the coordinates range from 0 to 1 (relative to the figure's dimensions). You can use this method to create inset axes or custom-shaped subplots.</a:t>
            </a:r>
            <a:endParaRPr b="1">
              <a:solidFill>
                <a:schemeClr val="dk2"/>
              </a:solidFill>
              <a:latin typeface="Inter"/>
              <a:ea typeface="Inter"/>
              <a:cs typeface="Inter"/>
              <a:sym typeface="Inter"/>
            </a:endParaRPr>
          </a:p>
        </p:txBody>
      </p:sp>
      <p:sp>
        <p:nvSpPr>
          <p:cNvPr id="1122" name="Google Shape;1122;p127"/>
          <p:cNvSpPr txBox="1"/>
          <p:nvPr/>
        </p:nvSpPr>
        <p:spPr>
          <a:xfrm>
            <a:off x="562575" y="26521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23" name="Google Shape;1123;p127"/>
          <p:cNvPicPr preferRelativeResize="0"/>
          <p:nvPr/>
        </p:nvPicPr>
        <p:blipFill>
          <a:blip r:embed="rId3">
            <a:alphaModFix/>
          </a:blip>
          <a:stretch>
            <a:fillRect/>
          </a:stretch>
        </p:blipFill>
        <p:spPr>
          <a:xfrm>
            <a:off x="493650" y="2571750"/>
            <a:ext cx="5534025" cy="1143000"/>
          </a:xfrm>
          <a:prstGeom prst="rect">
            <a:avLst/>
          </a:prstGeom>
          <a:noFill/>
          <a:ln>
            <a:noFill/>
          </a:ln>
        </p:spPr>
      </p:pic>
      <p:sp>
        <p:nvSpPr>
          <p:cNvPr id="1124" name="Google Shape;1124;p127"/>
          <p:cNvSpPr txBox="1"/>
          <p:nvPr/>
        </p:nvSpPr>
        <p:spPr>
          <a:xfrm>
            <a:off x="6475300" y="2663600"/>
            <a:ext cx="268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25" name="Google Shape;1125;p127"/>
          <p:cNvPicPr preferRelativeResize="0"/>
          <p:nvPr/>
        </p:nvPicPr>
        <p:blipFill>
          <a:blip r:embed="rId4">
            <a:alphaModFix/>
          </a:blip>
          <a:stretch>
            <a:fillRect/>
          </a:stretch>
        </p:blipFill>
        <p:spPr>
          <a:xfrm>
            <a:off x="6027700" y="2470975"/>
            <a:ext cx="3116300" cy="2270675"/>
          </a:xfrm>
          <a:prstGeom prst="rect">
            <a:avLst/>
          </a:prstGeom>
          <a:noFill/>
          <a:ln>
            <a:noFill/>
          </a:ln>
        </p:spPr>
      </p:pic>
      <p:sp>
        <p:nvSpPr>
          <p:cNvPr id="1126" name="Google Shape;1126;p127"/>
          <p:cNvSpPr txBox="1"/>
          <p:nvPr/>
        </p:nvSpPr>
        <p:spPr>
          <a:xfrm>
            <a:off x="562575" y="4018350"/>
            <a:ext cx="5465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2"/>
                </a:solidFill>
                <a:latin typeface="Inter"/>
                <a:ea typeface="Inter"/>
                <a:cs typeface="Inter"/>
                <a:sym typeface="Inter"/>
              </a:rPr>
              <a:t>This approach is flexible and lets you control the exact position of each subplot.</a:t>
            </a:r>
            <a:endParaRPr b="1">
              <a:solidFill>
                <a:schemeClr val="dk2"/>
              </a:solidFill>
              <a:latin typeface="Inter"/>
              <a:ea typeface="Inter"/>
              <a:cs typeface="Inter"/>
              <a:sym typeface="Inte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0" name="Shape 1130"/>
        <p:cNvGrpSpPr/>
        <p:nvPr/>
      </p:nvGrpSpPr>
      <p:grpSpPr>
        <a:xfrm>
          <a:off x="0" y="0"/>
          <a:ext cx="0" cy="0"/>
          <a:chOff x="0" y="0"/>
          <a:chExt cx="0" cy="0"/>
        </a:xfrm>
      </p:grpSpPr>
      <p:sp>
        <p:nvSpPr>
          <p:cNvPr id="1131" name="Google Shape;1131;p128"/>
          <p:cNvSpPr txBox="1"/>
          <p:nvPr/>
        </p:nvSpPr>
        <p:spPr>
          <a:xfrm>
            <a:off x="149250" y="137775"/>
            <a:ext cx="6613200" cy="12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plt.subplot: Simple Grids of Subplots</a:t>
            </a:r>
            <a:endParaRPr b="1" sz="1500"/>
          </a:p>
          <a:p>
            <a:pPr indent="-311150" lvl="0" marL="457200" rtl="0" algn="l">
              <a:lnSpc>
                <a:spcPct val="115000"/>
              </a:lnSpc>
              <a:spcBef>
                <a:spcPts val="1200"/>
              </a:spcBef>
              <a:spcAft>
                <a:spcPts val="0"/>
              </a:spcAft>
              <a:buSzPts val="1300"/>
              <a:buChar char="●"/>
            </a:pPr>
            <a:r>
              <a:rPr b="1" lang="en" sz="1300"/>
              <a:t>For creating simple grids of subplots, </a:t>
            </a:r>
            <a:r>
              <a:rPr b="1" lang="en" sz="1300">
                <a:solidFill>
                  <a:srgbClr val="188038"/>
                </a:solidFill>
                <a:latin typeface="Roboto Mono"/>
                <a:ea typeface="Roboto Mono"/>
                <a:cs typeface="Roboto Mono"/>
                <a:sym typeface="Roboto Mono"/>
              </a:rPr>
              <a:t>plt.subplot</a:t>
            </a:r>
            <a:r>
              <a:rPr b="1" lang="en" sz="1300"/>
              <a:t> can be used. It takes three arguments: the number of rows, columns, and the index of the subplot (starting from 1 at the top-left).</a:t>
            </a:r>
            <a:endParaRPr b="1">
              <a:solidFill>
                <a:schemeClr val="dk2"/>
              </a:solidFill>
              <a:latin typeface="Inter"/>
              <a:ea typeface="Inter"/>
              <a:cs typeface="Inter"/>
              <a:sym typeface="Inter"/>
            </a:endParaRPr>
          </a:p>
        </p:txBody>
      </p:sp>
      <p:sp>
        <p:nvSpPr>
          <p:cNvPr id="1132" name="Google Shape;1132;p128"/>
          <p:cNvSpPr txBox="1"/>
          <p:nvPr/>
        </p:nvSpPr>
        <p:spPr>
          <a:xfrm>
            <a:off x="390350" y="14925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33" name="Google Shape;1133;p128"/>
          <p:cNvPicPr preferRelativeResize="0"/>
          <p:nvPr/>
        </p:nvPicPr>
        <p:blipFill>
          <a:blip r:embed="rId3">
            <a:alphaModFix/>
          </a:blip>
          <a:stretch>
            <a:fillRect/>
          </a:stretch>
        </p:blipFill>
        <p:spPr>
          <a:xfrm>
            <a:off x="149250" y="1492525"/>
            <a:ext cx="4743450" cy="885825"/>
          </a:xfrm>
          <a:prstGeom prst="rect">
            <a:avLst/>
          </a:prstGeom>
          <a:noFill/>
          <a:ln>
            <a:noFill/>
          </a:ln>
        </p:spPr>
      </p:pic>
      <p:sp>
        <p:nvSpPr>
          <p:cNvPr id="1134" name="Google Shape;1134;p128"/>
          <p:cNvSpPr txBox="1"/>
          <p:nvPr/>
        </p:nvSpPr>
        <p:spPr>
          <a:xfrm>
            <a:off x="195175" y="24569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35" name="Google Shape;1135;p128"/>
          <p:cNvPicPr preferRelativeResize="0"/>
          <p:nvPr/>
        </p:nvPicPr>
        <p:blipFill>
          <a:blip r:embed="rId4">
            <a:alphaModFix/>
          </a:blip>
          <a:stretch>
            <a:fillRect/>
          </a:stretch>
        </p:blipFill>
        <p:spPr>
          <a:xfrm>
            <a:off x="195175" y="2378350"/>
            <a:ext cx="3077864" cy="2012450"/>
          </a:xfrm>
          <a:prstGeom prst="rect">
            <a:avLst/>
          </a:prstGeom>
          <a:noFill/>
          <a:ln>
            <a:noFill/>
          </a:ln>
        </p:spPr>
      </p:pic>
      <p:sp>
        <p:nvSpPr>
          <p:cNvPr id="1136" name="Google Shape;1136;p128"/>
          <p:cNvSpPr txBox="1"/>
          <p:nvPr/>
        </p:nvSpPr>
        <p:spPr>
          <a:xfrm>
            <a:off x="149250" y="4390800"/>
            <a:ext cx="6613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You can adjust the spacing between subplots using </a:t>
            </a:r>
            <a:r>
              <a:rPr b="1" lang="en" sz="1300">
                <a:solidFill>
                  <a:srgbClr val="188038"/>
                </a:solidFill>
                <a:latin typeface="Roboto Mono"/>
                <a:ea typeface="Roboto Mono"/>
                <a:cs typeface="Roboto Mono"/>
                <a:sym typeface="Roboto Mono"/>
              </a:rPr>
              <a:t>plt.subplots_adjust</a:t>
            </a:r>
            <a:r>
              <a:rPr b="1" lang="en" sz="1300"/>
              <a:t> to control </a:t>
            </a:r>
            <a:r>
              <a:rPr b="1" lang="en" sz="1300">
                <a:solidFill>
                  <a:srgbClr val="188038"/>
                </a:solidFill>
                <a:latin typeface="Roboto Mono"/>
                <a:ea typeface="Roboto Mono"/>
                <a:cs typeface="Roboto Mono"/>
                <a:sym typeface="Roboto Mono"/>
              </a:rPr>
              <a:t>hspace</a:t>
            </a:r>
            <a:r>
              <a:rPr b="1" lang="en" sz="1300"/>
              <a:t> (vertical spacing) and </a:t>
            </a:r>
            <a:r>
              <a:rPr b="1" lang="en" sz="1300">
                <a:solidFill>
                  <a:srgbClr val="188038"/>
                </a:solidFill>
                <a:latin typeface="Roboto Mono"/>
                <a:ea typeface="Roboto Mono"/>
                <a:cs typeface="Roboto Mono"/>
                <a:sym typeface="Roboto Mono"/>
              </a:rPr>
              <a:t>wspace</a:t>
            </a:r>
            <a:r>
              <a:rPr b="1" lang="en" sz="1300"/>
              <a:t> (horizontal spacing).</a:t>
            </a:r>
            <a:endParaRPr b="1">
              <a:solidFill>
                <a:schemeClr val="dk2"/>
              </a:solidFill>
              <a:latin typeface="Inter"/>
              <a:ea typeface="Inter"/>
              <a:cs typeface="Inter"/>
              <a:sym typeface="Inte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0" name="Shape 1140"/>
        <p:cNvGrpSpPr/>
        <p:nvPr/>
      </p:nvGrpSpPr>
      <p:grpSpPr>
        <a:xfrm>
          <a:off x="0" y="0"/>
          <a:ext cx="0" cy="0"/>
          <a:chOff x="0" y="0"/>
          <a:chExt cx="0" cy="0"/>
        </a:xfrm>
      </p:grpSpPr>
      <p:sp>
        <p:nvSpPr>
          <p:cNvPr id="1141" name="Google Shape;1141;p129"/>
          <p:cNvSpPr txBox="1"/>
          <p:nvPr/>
        </p:nvSpPr>
        <p:spPr>
          <a:xfrm>
            <a:off x="149250" y="149250"/>
            <a:ext cx="6613200" cy="14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plt.subplots: The Whole Grid in One Go</a:t>
            </a:r>
            <a:endParaRPr b="1" sz="1500"/>
          </a:p>
          <a:p>
            <a:pPr indent="-311150" lvl="0" marL="457200" rtl="0" algn="l">
              <a:lnSpc>
                <a:spcPct val="115000"/>
              </a:lnSpc>
              <a:spcBef>
                <a:spcPts val="120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plt.subplots</a:t>
            </a:r>
            <a:r>
              <a:rPr b="1" lang="en" sz="1300"/>
              <a:t> function is ideal for creating a whole grid of subplots in one call. It returns a NumPy array of axes, and you can share axes across rows or columns using the </a:t>
            </a:r>
            <a:r>
              <a:rPr b="1" lang="en" sz="1300">
                <a:solidFill>
                  <a:srgbClr val="188038"/>
                </a:solidFill>
                <a:latin typeface="Roboto Mono"/>
                <a:ea typeface="Roboto Mono"/>
                <a:cs typeface="Roboto Mono"/>
                <a:sym typeface="Roboto Mono"/>
              </a:rPr>
              <a:t>sharex</a:t>
            </a:r>
            <a:r>
              <a:rPr b="1" lang="en" sz="1300"/>
              <a:t> and </a:t>
            </a:r>
            <a:r>
              <a:rPr b="1" lang="en" sz="1300">
                <a:solidFill>
                  <a:srgbClr val="188038"/>
                </a:solidFill>
                <a:latin typeface="Roboto Mono"/>
                <a:ea typeface="Roboto Mono"/>
                <a:cs typeface="Roboto Mono"/>
                <a:sym typeface="Roboto Mono"/>
              </a:rPr>
              <a:t>sharey</a:t>
            </a:r>
            <a:r>
              <a:rPr b="1" lang="en" sz="1300"/>
              <a:t> parameters. This method simplifies the creation of consistent grid layouts.</a:t>
            </a:r>
            <a:endParaRPr b="1">
              <a:solidFill>
                <a:schemeClr val="dk2"/>
              </a:solidFill>
              <a:latin typeface="Inter"/>
              <a:ea typeface="Inter"/>
              <a:cs typeface="Inter"/>
              <a:sym typeface="Inter"/>
            </a:endParaRPr>
          </a:p>
        </p:txBody>
      </p:sp>
      <p:sp>
        <p:nvSpPr>
          <p:cNvPr id="1142" name="Google Shape;1142;p129"/>
          <p:cNvSpPr txBox="1"/>
          <p:nvPr/>
        </p:nvSpPr>
        <p:spPr>
          <a:xfrm>
            <a:off x="321475" y="17566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43" name="Google Shape;1143;p129"/>
          <p:cNvPicPr preferRelativeResize="0"/>
          <p:nvPr/>
        </p:nvPicPr>
        <p:blipFill>
          <a:blip r:embed="rId3">
            <a:alphaModFix/>
          </a:blip>
          <a:stretch>
            <a:fillRect/>
          </a:stretch>
        </p:blipFill>
        <p:spPr>
          <a:xfrm>
            <a:off x="321475" y="1803125"/>
            <a:ext cx="4210050" cy="276225"/>
          </a:xfrm>
          <a:prstGeom prst="rect">
            <a:avLst/>
          </a:prstGeom>
          <a:noFill/>
          <a:ln>
            <a:noFill/>
          </a:ln>
        </p:spPr>
      </p:pic>
      <p:sp>
        <p:nvSpPr>
          <p:cNvPr id="1144" name="Google Shape;1144;p129"/>
          <p:cNvSpPr txBox="1"/>
          <p:nvPr/>
        </p:nvSpPr>
        <p:spPr>
          <a:xfrm>
            <a:off x="378875" y="22617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45" name="Google Shape;1145;p129"/>
          <p:cNvPicPr preferRelativeResize="0"/>
          <p:nvPr/>
        </p:nvPicPr>
        <p:blipFill>
          <a:blip r:embed="rId4">
            <a:alphaModFix/>
          </a:blip>
          <a:stretch>
            <a:fillRect/>
          </a:stretch>
        </p:blipFill>
        <p:spPr>
          <a:xfrm>
            <a:off x="321475" y="2261750"/>
            <a:ext cx="3324882" cy="2207650"/>
          </a:xfrm>
          <a:prstGeom prst="rect">
            <a:avLst/>
          </a:prstGeom>
          <a:noFill/>
          <a:ln>
            <a:noFill/>
          </a:ln>
        </p:spPr>
      </p:pic>
      <p:sp>
        <p:nvSpPr>
          <p:cNvPr id="1146" name="Google Shape;1146;p129"/>
          <p:cNvSpPr txBox="1"/>
          <p:nvPr/>
        </p:nvSpPr>
        <p:spPr>
          <a:xfrm>
            <a:off x="149250" y="4469400"/>
            <a:ext cx="6613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Font typeface="Inter"/>
              <a:buChar char="●"/>
            </a:pPr>
            <a:r>
              <a:rPr b="1" lang="en">
                <a:solidFill>
                  <a:schemeClr val="dk2"/>
                </a:solidFill>
                <a:latin typeface="Inter"/>
                <a:ea typeface="Inter"/>
                <a:cs typeface="Inter"/>
                <a:sym typeface="Inter"/>
              </a:rPr>
              <a:t>You can then access individual subplots using array indexing.</a:t>
            </a:r>
            <a:endParaRPr b="1">
              <a:solidFill>
                <a:schemeClr val="dk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2" name="Shape 402"/>
        <p:cNvGrpSpPr/>
        <p:nvPr/>
      </p:nvGrpSpPr>
      <p:grpSpPr>
        <a:xfrm>
          <a:off x="0" y="0"/>
          <a:ext cx="0" cy="0"/>
          <a:chOff x="0" y="0"/>
          <a:chExt cx="0" cy="0"/>
        </a:xfrm>
      </p:grpSpPr>
      <p:sp>
        <p:nvSpPr>
          <p:cNvPr id="403" name="Google Shape;403;p49"/>
          <p:cNvSpPr txBox="1"/>
          <p:nvPr/>
        </p:nvSpPr>
        <p:spPr>
          <a:xfrm>
            <a:off x="482125" y="411575"/>
            <a:ext cx="785100" cy="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Inter"/>
              <a:ea typeface="Inter"/>
              <a:cs typeface="Inter"/>
              <a:sym typeface="Inter"/>
            </a:endParaRPr>
          </a:p>
        </p:txBody>
      </p:sp>
      <p:sp>
        <p:nvSpPr>
          <p:cNvPr id="404" name="Google Shape;404;p49"/>
          <p:cNvSpPr txBox="1"/>
          <p:nvPr/>
        </p:nvSpPr>
        <p:spPr>
          <a:xfrm>
            <a:off x="1004105" y="818625"/>
            <a:ext cx="7135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800">
                <a:highlight>
                  <a:srgbClr val="FFFFFF"/>
                </a:highlight>
              </a:rPr>
              <a:t>show or No show? How to Display Your Plots</a:t>
            </a:r>
            <a:endParaRPr sz="1800">
              <a:solidFill>
                <a:schemeClr val="dk2"/>
              </a:solidFill>
              <a:latin typeface="Inter"/>
              <a:ea typeface="Inter"/>
              <a:cs typeface="Inter"/>
              <a:sym typeface="Inter"/>
            </a:endParaRPr>
          </a:p>
        </p:txBody>
      </p:sp>
      <p:sp>
        <p:nvSpPr>
          <p:cNvPr id="405" name="Google Shape;405;p49"/>
          <p:cNvSpPr txBox="1"/>
          <p:nvPr/>
        </p:nvSpPr>
        <p:spPr>
          <a:xfrm>
            <a:off x="765888" y="1879058"/>
            <a:ext cx="76122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Inter"/>
              <a:buChar char="●"/>
            </a:pPr>
            <a:r>
              <a:rPr b="1" lang="en" sz="1300">
                <a:highlight>
                  <a:srgbClr val="FFFFFF"/>
                </a:highlight>
                <a:latin typeface="Inter"/>
                <a:ea typeface="Inter"/>
                <a:cs typeface="Inter"/>
                <a:sym typeface="Inter"/>
              </a:rPr>
              <a:t>A visualization you can't see won't be of much use, but just how you view your Matplotlib plots depends on the context.</a:t>
            </a:r>
            <a:endParaRPr b="1" sz="1300">
              <a:highlight>
                <a:srgbClr val="FFFFFF"/>
              </a:highlight>
              <a:latin typeface="Inter"/>
              <a:ea typeface="Inter"/>
              <a:cs typeface="Inter"/>
              <a:sym typeface="Inter"/>
            </a:endParaRPr>
          </a:p>
          <a:p>
            <a:pPr indent="0" lvl="0" marL="457200" rtl="0" algn="l">
              <a:spcBef>
                <a:spcPts val="0"/>
              </a:spcBef>
              <a:spcAft>
                <a:spcPts val="0"/>
              </a:spcAft>
              <a:buNone/>
            </a:pPr>
            <a:r>
              <a:t/>
            </a:r>
            <a:endParaRPr b="1" sz="1300">
              <a:highlight>
                <a:srgbClr val="FFFFFF"/>
              </a:highlight>
              <a:latin typeface="Inter"/>
              <a:ea typeface="Inter"/>
              <a:cs typeface="Inter"/>
              <a:sym typeface="Inter"/>
            </a:endParaRPr>
          </a:p>
          <a:p>
            <a:pPr indent="-311150" lvl="0" marL="457200" rtl="0" algn="l">
              <a:spcBef>
                <a:spcPts val="0"/>
              </a:spcBef>
              <a:spcAft>
                <a:spcPts val="0"/>
              </a:spcAft>
              <a:buSzPts val="1300"/>
              <a:buFont typeface="Inter"/>
              <a:buChar char="●"/>
            </a:pPr>
            <a:r>
              <a:rPr b="1" lang="en" sz="1300">
                <a:highlight>
                  <a:srgbClr val="FFFFFF"/>
                </a:highlight>
                <a:latin typeface="Inter"/>
                <a:ea typeface="Inter"/>
                <a:cs typeface="Inter"/>
                <a:sym typeface="Inter"/>
              </a:rPr>
              <a:t>The best use of Matplotlib differs depending on how you are using it; roughly, the three applicable contexts are using Matplotlib in a script, in an IPython terminal, or in a Jupyter notebook.</a:t>
            </a:r>
            <a:endParaRPr b="1" sz="1300">
              <a:solidFill>
                <a:schemeClr val="dk2"/>
              </a:solidFill>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50" name="Shape 1150"/>
        <p:cNvGrpSpPr/>
        <p:nvPr/>
      </p:nvGrpSpPr>
      <p:grpSpPr>
        <a:xfrm>
          <a:off x="0" y="0"/>
          <a:ext cx="0" cy="0"/>
          <a:chOff x="0" y="0"/>
          <a:chExt cx="0" cy="0"/>
        </a:xfrm>
      </p:grpSpPr>
      <p:sp>
        <p:nvSpPr>
          <p:cNvPr id="1151" name="Google Shape;1151;p130"/>
          <p:cNvSpPr txBox="1"/>
          <p:nvPr/>
        </p:nvSpPr>
        <p:spPr>
          <a:xfrm>
            <a:off x="195175" y="126300"/>
            <a:ext cx="6613200" cy="149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plt.GridSpec: More Complicated Arrangements</a:t>
            </a:r>
            <a:endParaRPr b="1" sz="1500"/>
          </a:p>
          <a:p>
            <a:pPr indent="-311150" lvl="0" marL="457200" rtl="0" algn="l">
              <a:lnSpc>
                <a:spcPct val="115000"/>
              </a:lnSpc>
              <a:spcBef>
                <a:spcPts val="1200"/>
              </a:spcBef>
              <a:spcAft>
                <a:spcPts val="0"/>
              </a:spcAft>
              <a:buSzPts val="1300"/>
              <a:buChar char="●"/>
            </a:pPr>
            <a:r>
              <a:rPr b="1" lang="en" sz="1300">
                <a:solidFill>
                  <a:srgbClr val="188038"/>
                </a:solidFill>
                <a:latin typeface="Roboto Mono"/>
                <a:ea typeface="Roboto Mono"/>
                <a:cs typeface="Roboto Mono"/>
                <a:sym typeface="Roboto Mono"/>
              </a:rPr>
              <a:t>plt.GridSpec</a:t>
            </a:r>
            <a:r>
              <a:rPr b="1" lang="en" sz="1300"/>
              <a:t> is used for more complex subplot arrangements where you want to span multiple rows or columns. You can specify the grid layout and then slice it to assign axes to different regions. This provides flexibility in aligning subplots.</a:t>
            </a:r>
            <a:endParaRPr b="1">
              <a:solidFill>
                <a:schemeClr val="dk2"/>
              </a:solidFill>
              <a:latin typeface="Inter"/>
              <a:ea typeface="Inter"/>
              <a:cs typeface="Inter"/>
              <a:sym typeface="Inter"/>
            </a:endParaRPr>
          </a:p>
        </p:txBody>
      </p:sp>
      <p:sp>
        <p:nvSpPr>
          <p:cNvPr id="1152" name="Google Shape;1152;p130"/>
          <p:cNvSpPr txBox="1"/>
          <p:nvPr/>
        </p:nvSpPr>
        <p:spPr>
          <a:xfrm>
            <a:off x="459250" y="19977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53" name="Google Shape;1153;p130"/>
          <p:cNvPicPr preferRelativeResize="0"/>
          <p:nvPr/>
        </p:nvPicPr>
        <p:blipFill>
          <a:blip r:embed="rId3">
            <a:alphaModFix/>
          </a:blip>
          <a:stretch>
            <a:fillRect/>
          </a:stretch>
        </p:blipFill>
        <p:spPr>
          <a:xfrm>
            <a:off x="195175" y="1772775"/>
            <a:ext cx="3714750" cy="819150"/>
          </a:xfrm>
          <a:prstGeom prst="rect">
            <a:avLst/>
          </a:prstGeom>
          <a:noFill/>
          <a:ln>
            <a:noFill/>
          </a:ln>
        </p:spPr>
      </p:pic>
      <p:sp>
        <p:nvSpPr>
          <p:cNvPr id="1154" name="Google Shape;1154;p130"/>
          <p:cNvSpPr txBox="1"/>
          <p:nvPr/>
        </p:nvSpPr>
        <p:spPr>
          <a:xfrm>
            <a:off x="332950" y="27439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55" name="Google Shape;1155;p130"/>
          <p:cNvPicPr preferRelativeResize="0"/>
          <p:nvPr/>
        </p:nvPicPr>
        <p:blipFill>
          <a:blip r:embed="rId4">
            <a:alphaModFix/>
          </a:blip>
          <a:stretch>
            <a:fillRect/>
          </a:stretch>
        </p:blipFill>
        <p:spPr>
          <a:xfrm>
            <a:off x="195175" y="2657175"/>
            <a:ext cx="4259475" cy="2486325"/>
          </a:xfrm>
          <a:prstGeom prst="rect">
            <a:avLst/>
          </a:prstGeom>
          <a:noFill/>
          <a:ln>
            <a:noFill/>
          </a:ln>
        </p:spPr>
      </p:pic>
      <p:sp>
        <p:nvSpPr>
          <p:cNvPr id="1156" name="Google Shape;1156;p130"/>
          <p:cNvSpPr txBox="1"/>
          <p:nvPr/>
        </p:nvSpPr>
        <p:spPr>
          <a:xfrm>
            <a:off x="4948325" y="2743800"/>
            <a:ext cx="30885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You can use </a:t>
            </a:r>
            <a:r>
              <a:rPr b="1" lang="en" sz="1300">
                <a:solidFill>
                  <a:srgbClr val="188038"/>
                </a:solidFill>
                <a:latin typeface="Roboto Mono"/>
                <a:ea typeface="Roboto Mono"/>
                <a:cs typeface="Roboto Mono"/>
                <a:sym typeface="Roboto Mono"/>
              </a:rPr>
              <a:t>GridSpec</a:t>
            </a:r>
            <a:r>
              <a:rPr b="1" lang="en" sz="1300"/>
              <a:t> for advanced plots like scatter plots with marginal histograms (common in Seaborn visualizations), where you arrange multiple axes in a non-standard grid.</a:t>
            </a:r>
            <a:endParaRPr b="1">
              <a:solidFill>
                <a:schemeClr val="dk2"/>
              </a:solidFill>
              <a:latin typeface="Inter"/>
              <a:ea typeface="Inter"/>
              <a:cs typeface="Inter"/>
              <a:sym typeface="Inte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60" name="Shape 1160"/>
        <p:cNvGrpSpPr/>
        <p:nvPr/>
      </p:nvGrpSpPr>
      <p:grpSpPr>
        <a:xfrm>
          <a:off x="0" y="0"/>
          <a:ext cx="0" cy="0"/>
          <a:chOff x="0" y="0"/>
          <a:chExt cx="0" cy="0"/>
        </a:xfrm>
      </p:grpSpPr>
      <p:sp>
        <p:nvSpPr>
          <p:cNvPr id="1161" name="Google Shape;1161;p131"/>
          <p:cNvSpPr txBox="1"/>
          <p:nvPr/>
        </p:nvSpPr>
        <p:spPr>
          <a:xfrm>
            <a:off x="103325" y="126300"/>
            <a:ext cx="6613200" cy="10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Example: Creating a Scatter Plot with Marginal Histograms</a:t>
            </a:r>
            <a:endParaRPr b="1" sz="1500"/>
          </a:p>
          <a:p>
            <a:pPr indent="0" lvl="0" marL="0" rtl="0" algn="l">
              <a:lnSpc>
                <a:spcPct val="115000"/>
              </a:lnSpc>
              <a:spcBef>
                <a:spcPts val="1200"/>
              </a:spcBef>
              <a:spcAft>
                <a:spcPts val="1200"/>
              </a:spcAft>
              <a:buNone/>
            </a:pPr>
            <a:r>
              <a:rPr b="1" lang="en" sz="1300"/>
              <a:t>In this example, a scatter plot with histograms on the margins is created using </a:t>
            </a:r>
            <a:r>
              <a:rPr b="1" lang="en" sz="1300">
                <a:solidFill>
                  <a:srgbClr val="188038"/>
                </a:solidFill>
                <a:latin typeface="Roboto Mono"/>
                <a:ea typeface="Roboto Mono"/>
                <a:cs typeface="Roboto Mono"/>
                <a:sym typeface="Roboto Mono"/>
              </a:rPr>
              <a:t>GridSpec</a:t>
            </a:r>
            <a:r>
              <a:rPr b="1" lang="en" sz="1300"/>
              <a:t>:</a:t>
            </a:r>
            <a:endParaRPr b="1">
              <a:solidFill>
                <a:schemeClr val="dk2"/>
              </a:solidFill>
              <a:latin typeface="Inter"/>
              <a:ea typeface="Inter"/>
              <a:cs typeface="Inter"/>
              <a:sym typeface="Inter"/>
            </a:endParaRPr>
          </a:p>
        </p:txBody>
      </p:sp>
      <p:sp>
        <p:nvSpPr>
          <p:cNvPr id="1162" name="Google Shape;1162;p131"/>
          <p:cNvSpPr txBox="1"/>
          <p:nvPr/>
        </p:nvSpPr>
        <p:spPr>
          <a:xfrm>
            <a:off x="275550" y="119402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63" name="Google Shape;1163;p131"/>
          <p:cNvPicPr preferRelativeResize="0"/>
          <p:nvPr/>
        </p:nvPicPr>
        <p:blipFill>
          <a:blip r:embed="rId3">
            <a:alphaModFix/>
          </a:blip>
          <a:stretch>
            <a:fillRect/>
          </a:stretch>
        </p:blipFill>
        <p:spPr>
          <a:xfrm>
            <a:off x="103325" y="1160700"/>
            <a:ext cx="5820875" cy="3649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67" name="Shape 1167"/>
        <p:cNvGrpSpPr/>
        <p:nvPr/>
      </p:nvGrpSpPr>
      <p:grpSpPr>
        <a:xfrm>
          <a:off x="0" y="0"/>
          <a:ext cx="0" cy="0"/>
          <a:chOff x="0" y="0"/>
          <a:chExt cx="0" cy="0"/>
        </a:xfrm>
      </p:grpSpPr>
      <p:sp>
        <p:nvSpPr>
          <p:cNvPr id="1168" name="Google Shape;1168;p132"/>
          <p:cNvSpPr txBox="1"/>
          <p:nvPr/>
        </p:nvSpPr>
        <p:spPr>
          <a:xfrm>
            <a:off x="378875" y="2985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69" name="Google Shape;1169;p132"/>
          <p:cNvPicPr preferRelativeResize="0"/>
          <p:nvPr/>
        </p:nvPicPr>
        <p:blipFill>
          <a:blip r:embed="rId3">
            <a:alphaModFix/>
          </a:blip>
          <a:stretch>
            <a:fillRect/>
          </a:stretch>
        </p:blipFill>
        <p:spPr>
          <a:xfrm>
            <a:off x="95000" y="62450"/>
            <a:ext cx="4097151" cy="4170900"/>
          </a:xfrm>
          <a:prstGeom prst="rect">
            <a:avLst/>
          </a:prstGeom>
          <a:noFill/>
          <a:ln>
            <a:noFill/>
          </a:ln>
        </p:spPr>
      </p:pic>
      <p:sp>
        <p:nvSpPr>
          <p:cNvPr id="1170" name="Google Shape;1170;p132"/>
          <p:cNvSpPr txBox="1"/>
          <p:nvPr/>
        </p:nvSpPr>
        <p:spPr>
          <a:xfrm>
            <a:off x="95000" y="4362800"/>
            <a:ext cx="6613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This setup creates a central scatter plot with histograms on the top and right margins, showing the distribution of </a:t>
            </a:r>
            <a:r>
              <a:rPr b="1" lang="en" sz="1300">
                <a:solidFill>
                  <a:srgbClr val="188038"/>
                </a:solidFill>
                <a:latin typeface="Roboto Mono"/>
                <a:ea typeface="Roboto Mono"/>
                <a:cs typeface="Roboto Mono"/>
                <a:sym typeface="Roboto Mono"/>
              </a:rPr>
              <a:t>x</a:t>
            </a:r>
            <a:r>
              <a:rPr b="1" lang="en" sz="1300"/>
              <a:t> and </a:t>
            </a:r>
            <a:r>
              <a:rPr b="1" lang="en" sz="1300">
                <a:solidFill>
                  <a:srgbClr val="188038"/>
                </a:solidFill>
                <a:latin typeface="Roboto Mono"/>
                <a:ea typeface="Roboto Mono"/>
                <a:cs typeface="Roboto Mono"/>
                <a:sym typeface="Roboto Mono"/>
              </a:rPr>
              <a:t>y</a:t>
            </a:r>
            <a:r>
              <a:rPr b="1" lang="en" sz="1300"/>
              <a:t>.</a:t>
            </a:r>
            <a:endParaRPr b="1">
              <a:solidFill>
                <a:schemeClr val="dk2"/>
              </a:solidFill>
              <a:latin typeface="Inter"/>
              <a:ea typeface="Inter"/>
              <a:cs typeface="Inter"/>
              <a:sym typeface="Inte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4" name="Shape 1174"/>
        <p:cNvGrpSpPr/>
        <p:nvPr/>
      </p:nvGrpSpPr>
      <p:grpSpPr>
        <a:xfrm>
          <a:off x="0" y="0"/>
          <a:ext cx="0" cy="0"/>
          <a:chOff x="0" y="0"/>
          <a:chExt cx="0" cy="0"/>
        </a:xfrm>
      </p:grpSpPr>
      <p:sp>
        <p:nvSpPr>
          <p:cNvPr id="1175" name="Google Shape;1175;p133"/>
          <p:cNvSpPr txBox="1"/>
          <p:nvPr/>
        </p:nvSpPr>
        <p:spPr>
          <a:xfrm>
            <a:off x="332950" y="218150"/>
            <a:ext cx="66132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t>Summary</a:t>
            </a:r>
            <a:endParaRPr b="1" sz="1600"/>
          </a:p>
          <a:p>
            <a:pPr indent="-317500" lvl="0" marL="457200" rtl="0" algn="l">
              <a:lnSpc>
                <a:spcPct val="115000"/>
              </a:lnSpc>
              <a:spcBef>
                <a:spcPts val="1200"/>
              </a:spcBef>
              <a:spcAft>
                <a:spcPts val="0"/>
              </a:spcAft>
              <a:buSzPts val="1400"/>
              <a:buChar char="●"/>
            </a:pPr>
            <a:r>
              <a:rPr b="1" lang="en"/>
              <a:t>plt.axes: For precise control over subplot placement.</a:t>
            </a:r>
            <a:endParaRPr b="1"/>
          </a:p>
          <a:p>
            <a:pPr indent="-317500" lvl="0" marL="457200" rtl="0" algn="l">
              <a:lnSpc>
                <a:spcPct val="115000"/>
              </a:lnSpc>
              <a:spcBef>
                <a:spcPts val="0"/>
              </a:spcBef>
              <a:spcAft>
                <a:spcPts val="0"/>
              </a:spcAft>
              <a:buSzPts val="1400"/>
              <a:buChar char="●"/>
            </a:pPr>
            <a:r>
              <a:rPr b="1" lang="en"/>
              <a:t>plt.subplot: Simple grids of subplots.</a:t>
            </a:r>
            <a:endParaRPr b="1"/>
          </a:p>
          <a:p>
            <a:pPr indent="-317500" lvl="0" marL="457200" rtl="0" algn="l">
              <a:lnSpc>
                <a:spcPct val="115000"/>
              </a:lnSpc>
              <a:spcBef>
                <a:spcPts val="0"/>
              </a:spcBef>
              <a:spcAft>
                <a:spcPts val="0"/>
              </a:spcAft>
              <a:buSzPts val="1400"/>
              <a:buChar char="●"/>
            </a:pPr>
            <a:r>
              <a:rPr b="1" lang="en"/>
              <a:t>plt.subplots: Convenient for creating a grid of subplots at once, with optional axis sharing.</a:t>
            </a:r>
            <a:endParaRPr b="1"/>
          </a:p>
          <a:p>
            <a:pPr indent="-317500" lvl="0" marL="457200" rtl="0" algn="l">
              <a:lnSpc>
                <a:spcPct val="115000"/>
              </a:lnSpc>
              <a:spcBef>
                <a:spcPts val="0"/>
              </a:spcBef>
              <a:spcAft>
                <a:spcPts val="0"/>
              </a:spcAft>
              <a:buSzPts val="1400"/>
              <a:buChar char="●"/>
            </a:pPr>
            <a:r>
              <a:rPr b="1" lang="en"/>
              <a:t>plt.GridSpec: For more flexible layouts, such as spanning multiple rows or columns.</a:t>
            </a:r>
            <a:endParaRPr b="1" sz="1500">
              <a:solidFill>
                <a:schemeClr val="dk2"/>
              </a:solidFill>
              <a:latin typeface="Inter"/>
              <a:ea typeface="Inter"/>
              <a:cs typeface="Inter"/>
              <a:sym typeface="Inte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9" name="Shape 1179"/>
        <p:cNvGrpSpPr/>
        <p:nvPr/>
      </p:nvGrpSpPr>
      <p:grpSpPr>
        <a:xfrm>
          <a:off x="0" y="0"/>
          <a:ext cx="0" cy="0"/>
          <a:chOff x="0" y="0"/>
          <a:chExt cx="0" cy="0"/>
        </a:xfrm>
      </p:grpSpPr>
      <p:sp>
        <p:nvSpPr>
          <p:cNvPr id="1180" name="Google Shape;1180;p134"/>
          <p:cNvSpPr txBox="1"/>
          <p:nvPr/>
        </p:nvSpPr>
        <p:spPr>
          <a:xfrm>
            <a:off x="183700" y="241100"/>
            <a:ext cx="6613200" cy="16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Enhancing Visualization with Text</a:t>
            </a:r>
            <a:endParaRPr b="1" sz="1500"/>
          </a:p>
          <a:p>
            <a:pPr indent="0" lvl="0" marL="0" rtl="0" algn="l">
              <a:lnSpc>
                <a:spcPct val="115000"/>
              </a:lnSpc>
              <a:spcBef>
                <a:spcPts val="1200"/>
              </a:spcBef>
              <a:spcAft>
                <a:spcPts val="0"/>
              </a:spcAft>
              <a:buNone/>
            </a:pPr>
            <a:r>
              <a:rPr b="1" lang="en" sz="1300"/>
              <a:t>Annotations and labels help make plots more informative and guide the reader through the data. Commonly used annotations include:</a:t>
            </a:r>
            <a:endParaRPr b="1" sz="1300"/>
          </a:p>
          <a:p>
            <a:pPr indent="-311150" lvl="0" marL="457200" rtl="0" algn="l">
              <a:lnSpc>
                <a:spcPct val="115000"/>
              </a:lnSpc>
              <a:spcBef>
                <a:spcPts val="1200"/>
              </a:spcBef>
              <a:spcAft>
                <a:spcPts val="0"/>
              </a:spcAft>
              <a:buSzPts val="1300"/>
              <a:buChar char="●"/>
            </a:pPr>
            <a:r>
              <a:rPr b="1" lang="en" sz="1300"/>
              <a:t>Axes labels and titles for basic descriptions.</a:t>
            </a:r>
            <a:endParaRPr b="1" sz="1300"/>
          </a:p>
          <a:p>
            <a:pPr indent="-311150" lvl="0" marL="457200" rtl="0" algn="l">
              <a:lnSpc>
                <a:spcPct val="115000"/>
              </a:lnSpc>
              <a:spcBef>
                <a:spcPts val="0"/>
              </a:spcBef>
              <a:spcAft>
                <a:spcPts val="0"/>
              </a:spcAft>
              <a:buSzPts val="1300"/>
              <a:buChar char="●"/>
            </a:pPr>
            <a:r>
              <a:rPr b="1" lang="en" sz="1300"/>
              <a:t>Custom text labels for highlighting specific data points.</a:t>
            </a:r>
            <a:endParaRPr b="1">
              <a:solidFill>
                <a:schemeClr val="dk2"/>
              </a:solidFill>
              <a:latin typeface="Inter"/>
              <a:ea typeface="Inter"/>
              <a:cs typeface="Inter"/>
              <a:sym typeface="Inte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4" name="Shape 1184"/>
        <p:cNvGrpSpPr/>
        <p:nvPr/>
      </p:nvGrpSpPr>
      <p:grpSpPr>
        <a:xfrm>
          <a:off x="0" y="0"/>
          <a:ext cx="0" cy="0"/>
          <a:chOff x="0" y="0"/>
          <a:chExt cx="0" cy="0"/>
        </a:xfrm>
      </p:grpSpPr>
      <p:sp>
        <p:nvSpPr>
          <p:cNvPr id="1185" name="Google Shape;1185;p135"/>
          <p:cNvSpPr txBox="1"/>
          <p:nvPr/>
        </p:nvSpPr>
        <p:spPr>
          <a:xfrm>
            <a:off x="103325" y="149250"/>
            <a:ext cx="6613200" cy="9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Example: Annotating a Plot of US Births</a:t>
            </a:r>
            <a:endParaRPr b="1"/>
          </a:p>
          <a:p>
            <a:pPr indent="0" lvl="0" marL="0" rtl="0" algn="l">
              <a:lnSpc>
                <a:spcPct val="115000"/>
              </a:lnSpc>
              <a:spcBef>
                <a:spcPts val="1200"/>
              </a:spcBef>
              <a:spcAft>
                <a:spcPts val="1200"/>
              </a:spcAft>
              <a:buNone/>
            </a:pPr>
            <a:r>
              <a:rPr b="1" lang="en" sz="1200"/>
              <a:t>We use cleaned birthrate data to plot daily average births in the US. Annotations are added to mark notable holidays:</a:t>
            </a:r>
            <a:endParaRPr b="1" sz="1300">
              <a:solidFill>
                <a:schemeClr val="dk2"/>
              </a:solidFill>
              <a:latin typeface="Inter"/>
              <a:ea typeface="Inter"/>
              <a:cs typeface="Inter"/>
              <a:sym typeface="Inter"/>
            </a:endParaRPr>
          </a:p>
        </p:txBody>
      </p:sp>
      <p:sp>
        <p:nvSpPr>
          <p:cNvPr id="1186" name="Google Shape;1186;p135"/>
          <p:cNvSpPr txBox="1"/>
          <p:nvPr/>
        </p:nvSpPr>
        <p:spPr>
          <a:xfrm>
            <a:off x="229625" y="12284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87" name="Google Shape;1187;p135"/>
          <p:cNvPicPr preferRelativeResize="0"/>
          <p:nvPr/>
        </p:nvPicPr>
        <p:blipFill>
          <a:blip r:embed="rId3">
            <a:alphaModFix/>
          </a:blip>
          <a:stretch>
            <a:fillRect/>
          </a:stretch>
        </p:blipFill>
        <p:spPr>
          <a:xfrm>
            <a:off x="163875" y="1132650"/>
            <a:ext cx="6276975" cy="36779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1" name="Shape 1191"/>
        <p:cNvGrpSpPr/>
        <p:nvPr/>
      </p:nvGrpSpPr>
      <p:grpSpPr>
        <a:xfrm>
          <a:off x="0" y="0"/>
          <a:ext cx="0" cy="0"/>
          <a:chOff x="0" y="0"/>
          <a:chExt cx="0" cy="0"/>
        </a:xfrm>
      </p:grpSpPr>
      <p:sp>
        <p:nvSpPr>
          <p:cNvPr id="1192" name="Google Shape;1192;p136"/>
          <p:cNvSpPr txBox="1"/>
          <p:nvPr/>
        </p:nvSpPr>
        <p:spPr>
          <a:xfrm>
            <a:off x="183700" y="2181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193" name="Google Shape;1193;p136"/>
          <p:cNvPicPr preferRelativeResize="0"/>
          <p:nvPr/>
        </p:nvPicPr>
        <p:blipFill>
          <a:blip r:embed="rId3">
            <a:alphaModFix/>
          </a:blip>
          <a:stretch>
            <a:fillRect/>
          </a:stretch>
        </p:blipFill>
        <p:spPr>
          <a:xfrm>
            <a:off x="0" y="73950"/>
            <a:ext cx="9092976" cy="3247775"/>
          </a:xfrm>
          <a:prstGeom prst="rect">
            <a:avLst/>
          </a:prstGeom>
          <a:noFill/>
          <a:ln>
            <a:noFill/>
          </a:ln>
        </p:spPr>
      </p:pic>
      <p:sp>
        <p:nvSpPr>
          <p:cNvPr id="1194" name="Google Shape;1194;p136"/>
          <p:cNvSpPr txBox="1"/>
          <p:nvPr/>
        </p:nvSpPr>
        <p:spPr>
          <a:xfrm>
            <a:off x="585525" y="3536150"/>
            <a:ext cx="6613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The </a:t>
            </a:r>
            <a:r>
              <a:rPr b="1" lang="en" sz="1300">
                <a:solidFill>
                  <a:srgbClr val="188038"/>
                </a:solidFill>
                <a:latin typeface="Roboto Mono"/>
                <a:ea typeface="Roboto Mono"/>
                <a:cs typeface="Roboto Mono"/>
                <a:sym typeface="Roboto Mono"/>
              </a:rPr>
              <a:t>ax.text()</a:t>
            </a:r>
            <a:r>
              <a:rPr b="1" lang="en" sz="1300"/>
              <a:t> function positions text at a given data coordinate.</a:t>
            </a:r>
            <a:endParaRPr b="1" sz="1300"/>
          </a:p>
          <a:p>
            <a:pPr indent="-311150" lvl="0" marL="457200" rtl="0" algn="l">
              <a:spcBef>
                <a:spcPts val="0"/>
              </a:spcBef>
              <a:spcAft>
                <a:spcPts val="0"/>
              </a:spcAft>
              <a:buSzPts val="1300"/>
              <a:buChar char="●"/>
            </a:pPr>
            <a:r>
              <a:rPr b="1" lang="en" sz="1300"/>
              <a:t>Parameters like </a:t>
            </a:r>
            <a:r>
              <a:rPr b="1" lang="en" sz="1300">
                <a:solidFill>
                  <a:srgbClr val="188038"/>
                </a:solidFill>
                <a:latin typeface="Roboto Mono"/>
                <a:ea typeface="Roboto Mono"/>
                <a:cs typeface="Roboto Mono"/>
                <a:sym typeface="Roboto Mono"/>
              </a:rPr>
              <a:t>ha</a:t>
            </a:r>
            <a:r>
              <a:rPr b="1" lang="en" sz="1300"/>
              <a:t> (horizontal alignment) and </a:t>
            </a:r>
            <a:r>
              <a:rPr b="1" lang="en" sz="1300">
                <a:solidFill>
                  <a:srgbClr val="188038"/>
                </a:solidFill>
                <a:latin typeface="Roboto Mono"/>
                <a:ea typeface="Roboto Mono"/>
                <a:cs typeface="Roboto Mono"/>
                <a:sym typeface="Roboto Mono"/>
              </a:rPr>
              <a:t>style</a:t>
            </a:r>
            <a:r>
              <a:rPr b="1" lang="en" sz="1300"/>
              <a:t> control the text's appearance.</a:t>
            </a:r>
            <a:endParaRPr b="1">
              <a:solidFill>
                <a:schemeClr val="dk2"/>
              </a:solidFill>
              <a:latin typeface="Inter"/>
              <a:ea typeface="Inter"/>
              <a:cs typeface="Inter"/>
              <a:sym typeface="Inte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8" name="Shape 1198"/>
        <p:cNvGrpSpPr/>
        <p:nvPr/>
      </p:nvGrpSpPr>
      <p:grpSpPr>
        <a:xfrm>
          <a:off x="0" y="0"/>
          <a:ext cx="0" cy="0"/>
          <a:chOff x="0" y="0"/>
          <a:chExt cx="0" cy="0"/>
        </a:xfrm>
      </p:grpSpPr>
      <p:sp>
        <p:nvSpPr>
          <p:cNvPr id="1199" name="Google Shape;1199;p137"/>
          <p:cNvSpPr txBox="1"/>
          <p:nvPr/>
        </p:nvSpPr>
        <p:spPr>
          <a:xfrm>
            <a:off x="126300" y="103325"/>
            <a:ext cx="6613200" cy="17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Coordinate Transforms for Flexible Placement</a:t>
            </a:r>
            <a:endParaRPr b="1"/>
          </a:p>
          <a:p>
            <a:pPr indent="0" lvl="0" marL="0" rtl="0" algn="l">
              <a:lnSpc>
                <a:spcPct val="115000"/>
              </a:lnSpc>
              <a:spcBef>
                <a:spcPts val="1200"/>
              </a:spcBef>
              <a:spcAft>
                <a:spcPts val="0"/>
              </a:spcAft>
              <a:buNone/>
            </a:pPr>
            <a:r>
              <a:rPr b="1" lang="en" sz="1200"/>
              <a:t>Matplotlib uses multiple coordinate systems:</a:t>
            </a:r>
            <a:endParaRPr b="1" sz="1200"/>
          </a:p>
          <a:p>
            <a:pPr indent="-304800" lvl="0" marL="457200" rtl="0" algn="l">
              <a:lnSpc>
                <a:spcPct val="115000"/>
              </a:lnSpc>
              <a:spcBef>
                <a:spcPts val="1200"/>
              </a:spcBef>
              <a:spcAft>
                <a:spcPts val="0"/>
              </a:spcAft>
              <a:buSzPts val="1200"/>
              <a:buChar char="●"/>
            </a:pPr>
            <a:r>
              <a:rPr b="1" lang="en" sz="1200"/>
              <a:t>Data coordinates (</a:t>
            </a:r>
            <a:r>
              <a:rPr b="1" lang="en" sz="1200">
                <a:solidFill>
                  <a:srgbClr val="188038"/>
                </a:solidFill>
                <a:latin typeface="Roboto Mono"/>
                <a:ea typeface="Roboto Mono"/>
                <a:cs typeface="Roboto Mono"/>
                <a:sym typeface="Roboto Mono"/>
              </a:rPr>
              <a:t>transData</a:t>
            </a:r>
            <a:r>
              <a:rPr b="1" lang="en" sz="1200"/>
              <a:t>): Position text relative to data values.</a:t>
            </a:r>
            <a:endParaRPr b="1" sz="1200"/>
          </a:p>
          <a:p>
            <a:pPr indent="-304800" lvl="0" marL="457200" rtl="0" algn="l">
              <a:lnSpc>
                <a:spcPct val="115000"/>
              </a:lnSpc>
              <a:spcBef>
                <a:spcPts val="0"/>
              </a:spcBef>
              <a:spcAft>
                <a:spcPts val="0"/>
              </a:spcAft>
              <a:buSzPts val="1200"/>
              <a:buChar char="●"/>
            </a:pPr>
            <a:r>
              <a:rPr b="1" lang="en" sz="1200"/>
              <a:t>Axes coordinates (</a:t>
            </a:r>
            <a:r>
              <a:rPr b="1" lang="en" sz="1200">
                <a:solidFill>
                  <a:srgbClr val="188038"/>
                </a:solidFill>
                <a:latin typeface="Roboto Mono"/>
                <a:ea typeface="Roboto Mono"/>
                <a:cs typeface="Roboto Mono"/>
                <a:sym typeface="Roboto Mono"/>
              </a:rPr>
              <a:t>transAxes</a:t>
            </a:r>
            <a:r>
              <a:rPr b="1" lang="en" sz="1200"/>
              <a:t>): Position text relative to the plot axes (e.g., fractions like </a:t>
            </a:r>
            <a:r>
              <a:rPr b="1" lang="en" sz="1200">
                <a:solidFill>
                  <a:srgbClr val="188038"/>
                </a:solidFill>
                <a:latin typeface="Roboto Mono"/>
                <a:ea typeface="Roboto Mono"/>
                <a:cs typeface="Roboto Mono"/>
                <a:sym typeface="Roboto Mono"/>
              </a:rPr>
              <a:t>(0.5, 0.1)</a:t>
            </a:r>
            <a:r>
              <a:rPr b="1" lang="en" sz="1200"/>
              <a:t>).</a:t>
            </a:r>
            <a:endParaRPr b="1" sz="1200"/>
          </a:p>
          <a:p>
            <a:pPr indent="-304800" lvl="0" marL="457200" rtl="0" algn="l">
              <a:lnSpc>
                <a:spcPct val="115000"/>
              </a:lnSpc>
              <a:spcBef>
                <a:spcPts val="0"/>
              </a:spcBef>
              <a:spcAft>
                <a:spcPts val="0"/>
              </a:spcAft>
              <a:buSzPts val="1200"/>
              <a:buChar char="●"/>
            </a:pPr>
            <a:r>
              <a:rPr b="1" lang="en" sz="1200"/>
              <a:t>Figure coordinates (</a:t>
            </a:r>
            <a:r>
              <a:rPr b="1" lang="en" sz="1200">
                <a:solidFill>
                  <a:srgbClr val="188038"/>
                </a:solidFill>
                <a:latin typeface="Roboto Mono"/>
                <a:ea typeface="Roboto Mono"/>
                <a:cs typeface="Roboto Mono"/>
                <a:sym typeface="Roboto Mono"/>
              </a:rPr>
              <a:t>transFigure</a:t>
            </a:r>
            <a:r>
              <a:rPr b="1" lang="en" sz="1200"/>
              <a:t>): Position text relative to the figure dimensions.</a:t>
            </a:r>
            <a:endParaRPr b="1" sz="1300">
              <a:solidFill>
                <a:schemeClr val="dk2"/>
              </a:solidFill>
              <a:latin typeface="Inter"/>
              <a:ea typeface="Inter"/>
              <a:cs typeface="Inter"/>
              <a:sym typeface="Inter"/>
            </a:endParaRPr>
          </a:p>
        </p:txBody>
      </p:sp>
      <p:sp>
        <p:nvSpPr>
          <p:cNvPr id="1200" name="Google Shape;1200;p137"/>
          <p:cNvSpPr txBox="1"/>
          <p:nvPr/>
        </p:nvSpPr>
        <p:spPr>
          <a:xfrm>
            <a:off x="390350" y="19632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01" name="Google Shape;1201;p137"/>
          <p:cNvPicPr preferRelativeResize="0"/>
          <p:nvPr/>
        </p:nvPicPr>
        <p:blipFill>
          <a:blip r:embed="rId3">
            <a:alphaModFix/>
          </a:blip>
          <a:stretch>
            <a:fillRect/>
          </a:stretch>
        </p:blipFill>
        <p:spPr>
          <a:xfrm>
            <a:off x="390350" y="2060150"/>
            <a:ext cx="5114925" cy="1181100"/>
          </a:xfrm>
          <a:prstGeom prst="rect">
            <a:avLst/>
          </a:prstGeom>
          <a:noFill/>
          <a:ln>
            <a:noFill/>
          </a:ln>
        </p:spPr>
      </p:pic>
      <p:sp>
        <p:nvSpPr>
          <p:cNvPr id="1202" name="Google Shape;1202;p137"/>
          <p:cNvSpPr txBox="1"/>
          <p:nvPr/>
        </p:nvSpPr>
        <p:spPr>
          <a:xfrm>
            <a:off x="413325" y="3398375"/>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03" name="Google Shape;1203;p137"/>
          <p:cNvPicPr preferRelativeResize="0"/>
          <p:nvPr/>
        </p:nvPicPr>
        <p:blipFill>
          <a:blip r:embed="rId4">
            <a:alphaModFix/>
          </a:blip>
          <a:stretch>
            <a:fillRect/>
          </a:stretch>
        </p:blipFill>
        <p:spPr>
          <a:xfrm>
            <a:off x="5556413" y="2667000"/>
            <a:ext cx="3686175" cy="2476500"/>
          </a:xfrm>
          <a:prstGeom prst="rect">
            <a:avLst/>
          </a:prstGeom>
          <a:noFill/>
          <a:ln>
            <a:noFill/>
          </a:ln>
        </p:spPr>
      </p:pic>
      <p:sp>
        <p:nvSpPr>
          <p:cNvPr id="1204" name="Google Shape;1204;p137"/>
          <p:cNvSpPr txBox="1"/>
          <p:nvPr/>
        </p:nvSpPr>
        <p:spPr>
          <a:xfrm>
            <a:off x="390350" y="3423275"/>
            <a:ext cx="5011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Adjusting the axes limits (</a:t>
            </a:r>
            <a:r>
              <a:rPr b="1" lang="en" sz="1300">
                <a:solidFill>
                  <a:srgbClr val="188038"/>
                </a:solidFill>
                <a:latin typeface="Roboto Mono"/>
                <a:ea typeface="Roboto Mono"/>
                <a:cs typeface="Roboto Mono"/>
                <a:sym typeface="Roboto Mono"/>
              </a:rPr>
              <a:t>ax.set_xlim(0, 2)</a:t>
            </a:r>
            <a:r>
              <a:rPr b="1" lang="en" sz="1300"/>
              <a:t>) demonstrates how only </a:t>
            </a:r>
            <a:r>
              <a:rPr b="1" lang="en" sz="1300">
                <a:solidFill>
                  <a:srgbClr val="188038"/>
                </a:solidFill>
                <a:latin typeface="Roboto Mono"/>
                <a:ea typeface="Roboto Mono"/>
                <a:cs typeface="Roboto Mono"/>
                <a:sym typeface="Roboto Mono"/>
              </a:rPr>
              <a:t>transData</a:t>
            </a:r>
            <a:r>
              <a:rPr b="1" lang="en" sz="1300"/>
              <a:t> coordinates change with the axis.</a:t>
            </a:r>
            <a:endParaRPr b="1">
              <a:solidFill>
                <a:schemeClr val="dk2"/>
              </a:solidFill>
              <a:latin typeface="Inter"/>
              <a:ea typeface="Inter"/>
              <a:cs typeface="Inter"/>
              <a:sym typeface="Inte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8" name="Shape 1208"/>
        <p:cNvGrpSpPr/>
        <p:nvPr/>
      </p:nvGrpSpPr>
      <p:grpSpPr>
        <a:xfrm>
          <a:off x="0" y="0"/>
          <a:ext cx="0" cy="0"/>
          <a:chOff x="0" y="0"/>
          <a:chExt cx="0" cy="0"/>
        </a:xfrm>
      </p:grpSpPr>
      <p:sp>
        <p:nvSpPr>
          <p:cNvPr id="1209" name="Google Shape;1209;p138"/>
          <p:cNvSpPr txBox="1"/>
          <p:nvPr/>
        </p:nvSpPr>
        <p:spPr>
          <a:xfrm>
            <a:off x="160725" y="149250"/>
            <a:ext cx="4672800" cy="21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t>Adding Arrows and Annotations</a:t>
            </a:r>
            <a:endParaRPr b="1"/>
          </a:p>
          <a:p>
            <a:pPr indent="0" lvl="0" marL="0" rtl="0" algn="l">
              <a:lnSpc>
                <a:spcPct val="115000"/>
              </a:lnSpc>
              <a:spcBef>
                <a:spcPts val="1200"/>
              </a:spcBef>
              <a:spcAft>
                <a:spcPts val="0"/>
              </a:spcAft>
              <a:buNone/>
            </a:pPr>
            <a:r>
              <a:rPr b="1" lang="en" sz="1200"/>
              <a:t>For arrows and labels:</a:t>
            </a:r>
            <a:endParaRPr b="1" sz="1200"/>
          </a:p>
          <a:p>
            <a:pPr indent="-304800" lvl="0" marL="457200" rtl="0" algn="l">
              <a:lnSpc>
                <a:spcPct val="115000"/>
              </a:lnSpc>
              <a:spcBef>
                <a:spcPts val="1200"/>
              </a:spcBef>
              <a:spcAft>
                <a:spcPts val="0"/>
              </a:spcAft>
              <a:buSzPts val="1200"/>
              <a:buChar char="●"/>
            </a:pPr>
            <a:r>
              <a:rPr b="1" lang="en" sz="1200"/>
              <a:t>Use </a:t>
            </a:r>
            <a:r>
              <a:rPr b="1" lang="en" sz="1200">
                <a:solidFill>
                  <a:srgbClr val="188038"/>
                </a:solidFill>
                <a:latin typeface="Roboto Mono"/>
                <a:ea typeface="Roboto Mono"/>
                <a:cs typeface="Roboto Mono"/>
                <a:sym typeface="Roboto Mono"/>
              </a:rPr>
              <a:t>plt.annotate()</a:t>
            </a:r>
            <a:r>
              <a:rPr b="1" lang="en" sz="1200"/>
              <a:t> instead of </a:t>
            </a:r>
            <a:r>
              <a:rPr b="1" lang="en" sz="1200">
                <a:solidFill>
                  <a:srgbClr val="188038"/>
                </a:solidFill>
                <a:latin typeface="Roboto Mono"/>
                <a:ea typeface="Roboto Mono"/>
                <a:cs typeface="Roboto Mono"/>
                <a:sym typeface="Roboto Mono"/>
              </a:rPr>
              <a:t>plt.arrow()</a:t>
            </a:r>
            <a:r>
              <a:rPr b="1" lang="en" sz="1200"/>
              <a:t> for better flexibility and style control.</a:t>
            </a:r>
            <a:endParaRPr b="1" sz="1200"/>
          </a:p>
          <a:p>
            <a:pPr indent="-304800" lvl="0" marL="457200" rtl="0" algn="l">
              <a:lnSpc>
                <a:spcPct val="115000"/>
              </a:lnSpc>
              <a:spcBef>
                <a:spcPts val="0"/>
              </a:spcBef>
              <a:spcAft>
                <a:spcPts val="0"/>
              </a:spcAft>
              <a:buSzPts val="1200"/>
              <a:buChar char="●"/>
            </a:pPr>
            <a:r>
              <a:rPr b="1" lang="en" sz="1200"/>
              <a:t>Parameters include:</a:t>
            </a:r>
            <a:endParaRPr b="1" sz="1200"/>
          </a:p>
          <a:p>
            <a:pPr indent="-304800" lvl="1" marL="914400" rtl="0" algn="l">
              <a:lnSpc>
                <a:spcPct val="115000"/>
              </a:lnSpc>
              <a:spcBef>
                <a:spcPts val="0"/>
              </a:spcBef>
              <a:spcAft>
                <a:spcPts val="0"/>
              </a:spcAft>
              <a:buSzPts val="1200"/>
              <a:buChar char="○"/>
            </a:pPr>
            <a:r>
              <a:rPr b="1" lang="en" sz="1200">
                <a:solidFill>
                  <a:srgbClr val="188038"/>
                </a:solidFill>
                <a:latin typeface="Roboto Mono"/>
                <a:ea typeface="Roboto Mono"/>
                <a:cs typeface="Roboto Mono"/>
                <a:sym typeface="Roboto Mono"/>
              </a:rPr>
              <a:t>xy</a:t>
            </a:r>
            <a:r>
              <a:rPr b="1" lang="en" sz="1200"/>
              <a:t>: Data point where the annotation points.</a:t>
            </a:r>
            <a:endParaRPr b="1" sz="1200"/>
          </a:p>
          <a:p>
            <a:pPr indent="-304800" lvl="1" marL="914400" rtl="0" algn="l">
              <a:lnSpc>
                <a:spcPct val="115000"/>
              </a:lnSpc>
              <a:spcBef>
                <a:spcPts val="0"/>
              </a:spcBef>
              <a:spcAft>
                <a:spcPts val="0"/>
              </a:spcAft>
              <a:buSzPts val="1200"/>
              <a:buChar char="○"/>
            </a:pPr>
            <a:r>
              <a:rPr b="1" lang="en" sz="1200">
                <a:solidFill>
                  <a:srgbClr val="188038"/>
                </a:solidFill>
                <a:latin typeface="Roboto Mono"/>
                <a:ea typeface="Roboto Mono"/>
                <a:cs typeface="Roboto Mono"/>
                <a:sym typeface="Roboto Mono"/>
              </a:rPr>
              <a:t>xytext</a:t>
            </a:r>
            <a:r>
              <a:rPr b="1" lang="en" sz="1200"/>
              <a:t>: Position of the annotation text.</a:t>
            </a:r>
            <a:endParaRPr b="1" sz="1200"/>
          </a:p>
          <a:p>
            <a:pPr indent="-304800" lvl="1" marL="914400" rtl="0" algn="l">
              <a:lnSpc>
                <a:spcPct val="115000"/>
              </a:lnSpc>
              <a:spcBef>
                <a:spcPts val="0"/>
              </a:spcBef>
              <a:spcAft>
                <a:spcPts val="0"/>
              </a:spcAft>
              <a:buSzPts val="1200"/>
              <a:buChar char="○"/>
            </a:pPr>
            <a:r>
              <a:rPr b="1" lang="en" sz="1200">
                <a:solidFill>
                  <a:srgbClr val="188038"/>
                </a:solidFill>
                <a:latin typeface="Roboto Mono"/>
                <a:ea typeface="Roboto Mono"/>
                <a:cs typeface="Roboto Mono"/>
                <a:sym typeface="Roboto Mono"/>
              </a:rPr>
              <a:t>arrowprops</a:t>
            </a:r>
            <a:r>
              <a:rPr b="1" lang="en" sz="1200"/>
              <a:t>: Style of the arrow.</a:t>
            </a:r>
            <a:endParaRPr b="1" sz="1300">
              <a:solidFill>
                <a:schemeClr val="dk2"/>
              </a:solidFill>
              <a:latin typeface="Inter"/>
              <a:ea typeface="Inter"/>
              <a:cs typeface="Inter"/>
              <a:sym typeface="Inter"/>
            </a:endParaRPr>
          </a:p>
        </p:txBody>
      </p:sp>
      <p:sp>
        <p:nvSpPr>
          <p:cNvPr id="1210" name="Google Shape;1210;p138"/>
          <p:cNvSpPr txBox="1"/>
          <p:nvPr/>
        </p:nvSpPr>
        <p:spPr>
          <a:xfrm>
            <a:off x="5774950" y="2181400"/>
            <a:ext cx="338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211" name="Google Shape;1211;p138"/>
          <p:cNvSpPr txBox="1"/>
          <p:nvPr/>
        </p:nvSpPr>
        <p:spPr>
          <a:xfrm>
            <a:off x="6578625" y="1469575"/>
            <a:ext cx="258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12" name="Google Shape;1212;p138"/>
          <p:cNvPicPr preferRelativeResize="0"/>
          <p:nvPr/>
        </p:nvPicPr>
        <p:blipFill>
          <a:blip r:embed="rId3">
            <a:alphaModFix/>
          </a:blip>
          <a:stretch>
            <a:fillRect/>
          </a:stretch>
        </p:blipFill>
        <p:spPr>
          <a:xfrm>
            <a:off x="4781961" y="60550"/>
            <a:ext cx="3145479" cy="5143499"/>
          </a:xfrm>
          <a:prstGeom prst="rect">
            <a:avLst/>
          </a:prstGeom>
          <a:noFill/>
          <a:ln>
            <a:noFill/>
          </a:ln>
        </p:spPr>
      </p:pic>
      <p:sp>
        <p:nvSpPr>
          <p:cNvPr id="1213" name="Google Shape;1213;p138"/>
          <p:cNvSpPr txBox="1"/>
          <p:nvPr/>
        </p:nvSpPr>
        <p:spPr>
          <a:xfrm>
            <a:off x="424800" y="2732475"/>
            <a:ext cx="435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14" name="Google Shape;1214;p138"/>
          <p:cNvPicPr preferRelativeResize="0"/>
          <p:nvPr/>
        </p:nvPicPr>
        <p:blipFill>
          <a:blip r:embed="rId4">
            <a:alphaModFix/>
          </a:blip>
          <a:stretch>
            <a:fillRect/>
          </a:stretch>
        </p:blipFill>
        <p:spPr>
          <a:xfrm>
            <a:off x="0" y="2921225"/>
            <a:ext cx="4477160" cy="122532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8" name="Shape 1218"/>
        <p:cNvGrpSpPr/>
        <p:nvPr/>
      </p:nvGrpSpPr>
      <p:grpSpPr>
        <a:xfrm>
          <a:off x="0" y="0"/>
          <a:ext cx="0" cy="0"/>
          <a:chOff x="0" y="0"/>
          <a:chExt cx="0" cy="0"/>
        </a:xfrm>
      </p:grpSpPr>
      <p:sp>
        <p:nvSpPr>
          <p:cNvPr id="1219" name="Google Shape;1219;p139"/>
          <p:cNvSpPr txBox="1"/>
          <p:nvPr/>
        </p:nvSpPr>
        <p:spPr>
          <a:xfrm>
            <a:off x="218150" y="229625"/>
            <a:ext cx="6613200" cy="8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t> Complex Annotation Styles</a:t>
            </a:r>
            <a:endParaRPr b="1" sz="1500"/>
          </a:p>
          <a:p>
            <a:pPr indent="0" lvl="0" marL="0" rtl="0" algn="l">
              <a:lnSpc>
                <a:spcPct val="115000"/>
              </a:lnSpc>
              <a:spcBef>
                <a:spcPts val="1200"/>
              </a:spcBef>
              <a:spcAft>
                <a:spcPts val="1200"/>
              </a:spcAft>
              <a:buNone/>
            </a:pPr>
            <a:r>
              <a:rPr b="1" lang="en" sz="1300"/>
              <a:t>Annotations can use bounding boxes, fancy arrow styles, and custom alignment.</a:t>
            </a:r>
            <a:endParaRPr b="1">
              <a:solidFill>
                <a:schemeClr val="dk2"/>
              </a:solidFill>
              <a:latin typeface="Inter"/>
              <a:ea typeface="Inter"/>
              <a:cs typeface="Inter"/>
              <a:sym typeface="Inter"/>
            </a:endParaRPr>
          </a:p>
        </p:txBody>
      </p:sp>
      <p:sp>
        <p:nvSpPr>
          <p:cNvPr id="1220" name="Google Shape;1220;p139"/>
          <p:cNvSpPr txBox="1"/>
          <p:nvPr/>
        </p:nvSpPr>
        <p:spPr>
          <a:xfrm>
            <a:off x="332950" y="111365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221" name="Google Shape;1221;p139"/>
          <p:cNvSpPr txBox="1"/>
          <p:nvPr/>
        </p:nvSpPr>
        <p:spPr>
          <a:xfrm>
            <a:off x="206650" y="3869100"/>
            <a:ext cx="661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1222" name="Google Shape;1222;p139"/>
          <p:cNvPicPr preferRelativeResize="0"/>
          <p:nvPr/>
        </p:nvPicPr>
        <p:blipFill>
          <a:blip r:embed="rId3">
            <a:alphaModFix/>
          </a:blip>
          <a:stretch>
            <a:fillRect/>
          </a:stretch>
        </p:blipFill>
        <p:spPr>
          <a:xfrm>
            <a:off x="332938" y="1113638"/>
            <a:ext cx="5857875" cy="250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